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64" r:id="rId3"/>
    <p:sldId id="265" r:id="rId4"/>
    <p:sldId id="267" r:id="rId5"/>
    <p:sldId id="275" r:id="rId6"/>
    <p:sldId id="277" r:id="rId7"/>
    <p:sldId id="268" r:id="rId8"/>
    <p:sldId id="269" r:id="rId9"/>
    <p:sldId id="270" r:id="rId10"/>
    <p:sldId id="266" r:id="rId11"/>
    <p:sldId id="276" r:id="rId12"/>
    <p:sldId id="271" r:id="rId13"/>
    <p:sldId id="272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35"/>
    <p:restoredTop sz="86418"/>
  </p:normalViewPr>
  <p:slideViewPr>
    <p:cSldViewPr snapToGrid="0">
      <p:cViewPr>
        <p:scale>
          <a:sx n="100" d="100"/>
          <a:sy n="100" d="100"/>
        </p:scale>
        <p:origin x="1456" y="3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53D83-A570-3C4A-86C7-1DE6A4E845CF}" type="datetimeFigureOut">
              <a:rPr lang="en-US" smtClean="0"/>
              <a:t>6/14/17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1F628-91D7-CF48-B49C-694449EE6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5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Demonstration covers</a:t>
            </a:r>
            <a:r>
              <a:rPr lang="en-US" baseline="0" dirty="0" smtClean="0"/>
              <a:t> the basic idea </a:t>
            </a:r>
            <a:r>
              <a:rPr lang="mr-IN" baseline="0" dirty="0" smtClean="0"/>
              <a:t>–</a:t>
            </a:r>
            <a:r>
              <a:rPr lang="en-US" baseline="0" dirty="0" smtClean="0"/>
              <a:t> how it’s used, web clippers, mobile devices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CHECK INTERNET SPEED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0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discussion 1 from DACP1002 as example of reviewing student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67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Discuss each of these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03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Other advantages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047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A. T Still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19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05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TODO </a:t>
            </a:r>
            <a:r>
              <a:rPr lang="mr-IN" dirty="0" smtClean="0"/>
              <a:t>–</a:t>
            </a:r>
            <a:r>
              <a:rPr lang="en-GB" dirty="0" smtClean="0"/>
              <a:t> practice again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360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have...</a:t>
            </a:r>
            <a:r>
              <a:rPr lang="en-GB" baseline="0" dirty="0" smtClean="0"/>
              <a:t> Access to the technology on all my devices 24 hours a day</a:t>
            </a:r>
          </a:p>
          <a:p>
            <a:r>
              <a:rPr lang="en-GB" baseline="0" dirty="0" smtClean="0"/>
              <a:t>I can...use the technology to create media rich notes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28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31F628-91D7-CF48-B49C-694449EE67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47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06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31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"/>
            <a:ext cx="1161626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5"/>
          <p:cNvCxnSpPr>
            <a:cxnSpLocks noChangeShapeType="1"/>
          </p:cNvCxnSpPr>
          <p:nvPr userDrawn="1"/>
        </p:nvCxnSpPr>
        <p:spPr bwMode="auto">
          <a:xfrm>
            <a:off x="9391651" y="5589589"/>
            <a:ext cx="0" cy="87153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1477" y="1268761"/>
            <a:ext cx="9601067" cy="1470025"/>
          </a:xfrm>
        </p:spPr>
        <p:txBody>
          <a:bodyPr anchor="b"/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477" y="2826104"/>
            <a:ext cx="9601067" cy="1296144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391477" y="4221088"/>
            <a:ext cx="9601200" cy="1223962"/>
          </a:xfrm>
        </p:spPr>
        <p:txBody>
          <a:bodyPr/>
          <a:lstStyle>
            <a:lvl1pPr marL="0" indent="0">
              <a:buNone/>
              <a:defRPr sz="1800" strike="noStrik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03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"/>
            <a:ext cx="1161626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679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75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066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6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376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230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14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413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54312-6C19-4443-B0EA-5887836EEB95}" type="datetimeFigureOut">
              <a:rPr lang="en-GB" smtClean="0"/>
              <a:t>14/06/2017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64180-6F1C-40C2-812B-2E87611918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21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Using OneNote to create flexible assignments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651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Literacy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06366"/>
            <a:ext cx="7115117" cy="460983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869576" y="5011783"/>
            <a:ext cx="2107475" cy="827314"/>
          </a:xfrm>
          <a:prstGeom prst="roundRect">
            <a:avLst/>
          </a:prstGeom>
          <a:solidFill>
            <a:srgbClr val="70AD47">
              <a:alpha val="26275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2420982" y="2621280"/>
            <a:ext cx="2107475" cy="827314"/>
          </a:xfrm>
          <a:prstGeom prst="roundRect">
            <a:avLst/>
          </a:prstGeom>
          <a:solidFill>
            <a:srgbClr val="70AD47">
              <a:alpha val="26275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3474719" y="5011783"/>
            <a:ext cx="2107475" cy="827314"/>
          </a:xfrm>
          <a:prstGeom prst="roundRect">
            <a:avLst/>
          </a:prstGeom>
          <a:solidFill>
            <a:srgbClr val="70AD47">
              <a:alpha val="26275"/>
            </a:srgb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180873" y="6087291"/>
            <a:ext cx="3366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JISC model of digital literacy,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38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Digital Literacy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0688"/>
            <a:ext cx="4978400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3773" y="5120640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Beecham and Sharpe (2010)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095998" y="3998366"/>
            <a:ext cx="538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have... access to the technology on all my devices 24 hours a day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3452950"/>
            <a:ext cx="5381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can... use the technology to create media rich notes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95999" y="2663606"/>
            <a:ext cx="538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do ... use these notes to make sense of my experiences, collaborate with others and to investigate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095998" y="1975177"/>
            <a:ext cx="538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am ... </a:t>
            </a:r>
            <a:r>
              <a:rPr lang="en-GB" dirty="0"/>
              <a:t>a</a:t>
            </a:r>
            <a:r>
              <a:rPr lang="en-GB" dirty="0" smtClean="0"/>
              <a:t>ble to see how I could use technology to help me in related situations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3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 for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Don’t use as a replacement for Blackboard</a:t>
            </a:r>
          </a:p>
          <a:p>
            <a:r>
              <a:rPr lang="en-US" dirty="0" smtClean="0"/>
              <a:t>Do make it as interactive as possible</a:t>
            </a:r>
          </a:p>
          <a:p>
            <a:r>
              <a:rPr lang="en-US" dirty="0" smtClean="0"/>
              <a:t>Begin with structure, allow for experimentation</a:t>
            </a:r>
          </a:p>
          <a:p>
            <a:r>
              <a:rPr lang="en-US" dirty="0" smtClean="0"/>
              <a:t>Share instances of best practice</a:t>
            </a:r>
          </a:p>
          <a:p>
            <a:r>
              <a:rPr lang="en-US" dirty="0" smtClean="0"/>
              <a:t>Don’t embed videos </a:t>
            </a:r>
            <a:r>
              <a:rPr lang="mr-IN" dirty="0" smtClean="0"/>
              <a:t>–</a:t>
            </a:r>
            <a:r>
              <a:rPr lang="en-US" dirty="0" smtClean="0"/>
              <a:t> upload to Office 365 Videos, Vimeo </a:t>
            </a:r>
            <a:r>
              <a:rPr lang="en-US" smtClean="0"/>
              <a:t>or </a:t>
            </a:r>
            <a:r>
              <a:rPr lang="en-US" smtClean="0"/>
              <a:t>OneDrive</a:t>
            </a:r>
            <a:endParaRPr lang="en-US" dirty="0" smtClean="0"/>
          </a:p>
          <a:p>
            <a:r>
              <a:rPr lang="en-US" dirty="0" smtClean="0"/>
              <a:t>Would suggest some sort of formal submission event</a:t>
            </a:r>
          </a:p>
          <a:p>
            <a:r>
              <a:rPr lang="en-US" dirty="0" smtClean="0"/>
              <a:t>Issues with personal MS accounts </a:t>
            </a:r>
            <a:r>
              <a:rPr lang="mr-IN" dirty="0" smtClean="0"/>
              <a:t>–</a:t>
            </a:r>
            <a:r>
              <a:rPr lang="en-US" dirty="0" smtClean="0"/>
              <a:t> very clear instruction needed</a:t>
            </a:r>
          </a:p>
          <a:p>
            <a:endParaRPr lang="en-US" dirty="0" smtClean="0"/>
          </a:p>
          <a:p>
            <a:r>
              <a:rPr lang="en-US" dirty="0" smtClean="0"/>
              <a:t>Training </a:t>
            </a:r>
            <a:r>
              <a:rPr lang="en-US" dirty="0"/>
              <a:t>available via </a:t>
            </a:r>
            <a:r>
              <a:rPr lang="en-US" dirty="0" err="1" smtClean="0"/>
              <a:t>Lynda.com</a:t>
            </a:r>
            <a:r>
              <a:rPr lang="en-US" dirty="0" smtClean="0"/>
              <a:t>/</a:t>
            </a:r>
            <a:r>
              <a:rPr lang="en-US" dirty="0" err="1" smtClean="0"/>
              <a:t>microsoft.com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95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are now looking at using the COLLABORATION SPACE</a:t>
            </a:r>
          </a:p>
          <a:p>
            <a:r>
              <a:rPr lang="en-US" dirty="0" smtClean="0"/>
              <a:t>Sharing</a:t>
            </a:r>
          </a:p>
          <a:p>
            <a:pPr lvl="1"/>
            <a:r>
              <a:rPr lang="en-US" dirty="0" smtClean="0"/>
              <a:t>Aims</a:t>
            </a:r>
          </a:p>
          <a:p>
            <a:pPr lvl="1"/>
            <a:r>
              <a:rPr lang="en-US" dirty="0" smtClean="0"/>
              <a:t>Ideas</a:t>
            </a:r>
          </a:p>
          <a:p>
            <a:pPr lvl="1"/>
            <a:r>
              <a:rPr lang="en-US" dirty="0" smtClean="0"/>
              <a:t>Files</a:t>
            </a:r>
            <a:endParaRPr lang="en-US" dirty="0"/>
          </a:p>
          <a:p>
            <a:r>
              <a:rPr lang="en-US" dirty="0" smtClean="0"/>
              <a:t>Areas for groups to work in</a:t>
            </a:r>
          </a:p>
          <a:p>
            <a:pPr lvl="1"/>
            <a:r>
              <a:rPr lang="en-US" dirty="0" smtClean="0"/>
              <a:t>Multiple people can edit at once</a:t>
            </a:r>
          </a:p>
          <a:p>
            <a:pPr lvl="1"/>
            <a:r>
              <a:rPr lang="en-US" dirty="0" smtClean="0"/>
              <a:t>Available offline</a:t>
            </a:r>
          </a:p>
          <a:p>
            <a:pPr lvl="1"/>
            <a:r>
              <a:rPr lang="en-US" dirty="0" smtClean="0"/>
              <a:t>Shared </a:t>
            </a:r>
            <a:r>
              <a:rPr lang="en-US" dirty="0" err="1" smtClean="0"/>
              <a:t>todo</a:t>
            </a:r>
            <a:r>
              <a:rPr lang="en-US" smtClean="0"/>
              <a:t> list</a:t>
            </a:r>
            <a:endParaRPr lang="en-US"/>
          </a:p>
          <a:p>
            <a:pPr marL="457200" lvl="1" indent="0" algn="ctr">
              <a:buNone/>
            </a:pPr>
            <a:r>
              <a:rPr lang="en-US"/>
              <a:t>DEMONSTRATION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201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6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 taking software</a:t>
            </a:r>
          </a:p>
          <a:p>
            <a:r>
              <a:rPr lang="en-US" dirty="0" smtClean="0"/>
              <a:t>Part of MS Office 365 suite</a:t>
            </a:r>
          </a:p>
          <a:p>
            <a:r>
              <a:rPr lang="en-US" dirty="0" smtClean="0"/>
              <a:t>Available on mobile devices, online and laptop/desktop computers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DEMONSTRATION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OneNote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54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Notebook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96699"/>
          </a:xfrm>
        </p:spPr>
        <p:txBody>
          <a:bodyPr>
            <a:normAutofit/>
          </a:bodyPr>
          <a:lstStyle/>
          <a:p>
            <a:r>
              <a:rPr lang="en-US" dirty="0" smtClean="0"/>
              <a:t>A way to invite many people (e.g. students, lecturers) to share one Notebook</a:t>
            </a:r>
            <a:endParaRPr lang="en-US" dirty="0"/>
          </a:p>
          <a:p>
            <a:r>
              <a:rPr lang="en-US" dirty="0" smtClean="0"/>
              <a:t>Content area</a:t>
            </a:r>
          </a:p>
          <a:p>
            <a:r>
              <a:rPr lang="en-US" dirty="0" smtClean="0"/>
              <a:t>Collaboration area</a:t>
            </a:r>
          </a:p>
          <a:p>
            <a:r>
              <a:rPr lang="en-US" dirty="0" smtClean="0"/>
              <a:t>Personal area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DEMONSTRATION</a:t>
            </a:r>
          </a:p>
        </p:txBody>
      </p:sp>
    </p:spTree>
    <p:extLst>
      <p:ext uri="{BB962C8B-B14F-4D97-AF65-F5344CB8AC3E}">
        <p14:creationId xmlns:p14="http://schemas.microsoft.com/office/powerpoint/2010/main" val="182062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use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Deploy content</a:t>
            </a:r>
          </a:p>
          <a:p>
            <a:r>
              <a:rPr lang="en-US" dirty="0" smtClean="0"/>
              <a:t>Deploy study tasks</a:t>
            </a:r>
          </a:p>
          <a:p>
            <a:r>
              <a:rPr lang="en-US" dirty="0" smtClean="0"/>
              <a:t>Review</a:t>
            </a:r>
          </a:p>
          <a:p>
            <a:r>
              <a:rPr lang="en-US" dirty="0" smtClean="0"/>
              <a:t>Provide feedback</a:t>
            </a:r>
          </a:p>
        </p:txBody>
      </p:sp>
    </p:spTree>
    <p:extLst>
      <p:ext uri="{BB962C8B-B14F-4D97-AF65-F5344CB8AC3E}">
        <p14:creationId xmlns:p14="http://schemas.microsoft.com/office/powerpoint/2010/main" val="172676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Flexible 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4649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FASTECH approach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Fast: using readily-available technologies; quick to learn, easy to </a:t>
            </a:r>
            <a:r>
              <a:rPr lang="en-US" dirty="0" smtClean="0"/>
              <a:t>use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Efficient: after start-up period; saves time &amp; effort </a:t>
            </a:r>
            <a:r>
              <a:rPr lang="en-US" dirty="0" smtClean="0"/>
              <a:t>(paper</a:t>
            </a:r>
            <a:r>
              <a:rPr lang="en-US" dirty="0"/>
              <a:t>), productivity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Effective: brings significant learning benefit to students, pedagogic </a:t>
            </a:r>
            <a:r>
              <a:rPr lang="en-US" dirty="0" smtClean="0"/>
              <a:t>impact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42514" y="5275608"/>
            <a:ext cx="2116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Jessop, T et al., 2011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064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OneNote and FASTECH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The assessment is portfolio based which is worked on throughout the whole module </a:t>
            </a:r>
            <a:r>
              <a:rPr lang="mr-IN" dirty="0" smtClean="0"/>
              <a:t>–</a:t>
            </a:r>
            <a:r>
              <a:rPr lang="en-GB" dirty="0" smtClean="0"/>
              <a:t> no final deadlines, continual effort</a:t>
            </a:r>
          </a:p>
          <a:p>
            <a:r>
              <a:rPr lang="en-GB" dirty="0" smtClean="0"/>
              <a:t>Lecturer friendly: lightweight, quick process for looking at and commenting on student work</a:t>
            </a:r>
          </a:p>
          <a:p>
            <a:r>
              <a:rPr lang="en-GB" dirty="0" smtClean="0"/>
              <a:t>Fast, directed </a:t>
            </a:r>
            <a:r>
              <a:rPr lang="en-GB" dirty="0"/>
              <a:t>feedback; feedback becomes part of the </a:t>
            </a:r>
            <a:r>
              <a:rPr lang="en-GB" dirty="0" smtClean="0"/>
              <a:t>process</a:t>
            </a:r>
          </a:p>
          <a:p>
            <a:endParaRPr lang="en-GB" dirty="0"/>
          </a:p>
          <a:p>
            <a:r>
              <a:rPr lang="en-GB" dirty="0" smtClean="0"/>
              <a:t>Flexible layout encourages creativity in addressing assignment</a:t>
            </a:r>
          </a:p>
          <a:p>
            <a:r>
              <a:rPr lang="en-GB" dirty="0" smtClean="0"/>
              <a:t>Peer review</a:t>
            </a:r>
          </a:p>
          <a:p>
            <a:r>
              <a:rPr lang="en-GB" dirty="0" smtClean="0"/>
              <a:t>Can work remotely, including remote collaboration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32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party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 University* used OneNote for anatomical education</a:t>
            </a:r>
          </a:p>
          <a:p>
            <a:r>
              <a:rPr lang="en-US" dirty="0" smtClean="0"/>
              <a:t>Students (n=90) were trained</a:t>
            </a:r>
          </a:p>
          <a:p>
            <a:r>
              <a:rPr lang="en-US" dirty="0" smtClean="0"/>
              <a:t>Initially skeptical, steep learning curve</a:t>
            </a:r>
          </a:p>
          <a:p>
            <a:r>
              <a:rPr lang="en-US" dirty="0" smtClean="0"/>
              <a:t>97% reported intent to use this (88%) or similar tools (9%) for the remainder of their studies</a:t>
            </a:r>
          </a:p>
          <a:p>
            <a:r>
              <a:rPr lang="en-US" dirty="0" smtClean="0"/>
              <a:t>Many reported increased efficiency and </a:t>
            </a:r>
            <a:r>
              <a:rPr lang="en-US" dirty="0" err="1" smtClean="0"/>
              <a:t>organisational</a:t>
            </a:r>
            <a:r>
              <a:rPr lang="en-US" dirty="0" smtClean="0"/>
              <a:t> skills</a:t>
            </a:r>
          </a:p>
        </p:txBody>
      </p:sp>
    </p:spTree>
    <p:extLst>
      <p:ext uri="{BB962C8B-B14F-4D97-AF65-F5344CB8AC3E}">
        <p14:creationId xmlns:p14="http://schemas.microsoft.com/office/powerpoint/2010/main" val="173006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551141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Students (n=26) were trained</a:t>
            </a:r>
          </a:p>
          <a:p>
            <a:r>
              <a:rPr lang="en-US" dirty="0" smtClean="0"/>
              <a:t>Initially skeptical</a:t>
            </a:r>
          </a:p>
          <a:p>
            <a:r>
              <a:rPr lang="en-US" dirty="0" smtClean="0"/>
              <a:t>Many ”teething” problems but no steep learning curve</a:t>
            </a:r>
          </a:p>
          <a:p>
            <a:r>
              <a:rPr lang="en-US" dirty="0" smtClean="0"/>
              <a:t>Students were innovative with the use</a:t>
            </a:r>
          </a:p>
          <a:p>
            <a:r>
              <a:rPr lang="en-US" dirty="0" smtClean="0"/>
              <a:t>Anecdotally many (around 40%) said they planned to carry on using OneNote for their studies</a:t>
            </a:r>
          </a:p>
          <a:p>
            <a:r>
              <a:rPr lang="en-US" dirty="0" smtClean="0"/>
              <a:t>Students worried about submission process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309" y="497244"/>
            <a:ext cx="4610100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900" y="4534678"/>
            <a:ext cx="4495949" cy="177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79" y="387868"/>
            <a:ext cx="4927030" cy="3810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498" y="522513"/>
            <a:ext cx="4225727" cy="2785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334" y="2933052"/>
            <a:ext cx="96012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5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539</Words>
  <Application>Microsoft Macintosh PowerPoint</Application>
  <PresentationFormat>Widescreen</PresentationFormat>
  <Paragraphs>102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Mangal</vt:lpstr>
      <vt:lpstr>Office Theme</vt:lpstr>
      <vt:lpstr>Using OneNote to create flexible assignments</vt:lpstr>
      <vt:lpstr>What is OneNote</vt:lpstr>
      <vt:lpstr>Class Notebook</vt:lpstr>
      <vt:lpstr>How to use it</vt:lpstr>
      <vt:lpstr>Flexible assessment</vt:lpstr>
      <vt:lpstr>OneNote and FASTECH</vt:lpstr>
      <vt:lpstr>3rd party Findings</vt:lpstr>
      <vt:lpstr>Our findings</vt:lpstr>
      <vt:lpstr>PowerPoint Presentation</vt:lpstr>
      <vt:lpstr>Digital Literacy</vt:lpstr>
      <vt:lpstr>Digital Literacy</vt:lpstr>
      <vt:lpstr>Advice for use</vt:lpstr>
      <vt:lpstr>Future work</vt:lpstr>
      <vt:lpstr>Questions?</vt:lpstr>
    </vt:vector>
  </TitlesOfParts>
  <Company>University of Worcester</Company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Whitehouse</dc:creator>
  <cp:lastModifiedBy>Paul Golz</cp:lastModifiedBy>
  <cp:revision>52</cp:revision>
  <dcterms:created xsi:type="dcterms:W3CDTF">2017-05-22T09:55:05Z</dcterms:created>
  <dcterms:modified xsi:type="dcterms:W3CDTF">2017-06-14T16:06:42Z</dcterms:modified>
</cp:coreProperties>
</file>