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sldIdLst>
    <p:sldId id="256" r:id="rId3"/>
    <p:sldId id="259" r:id="rId4"/>
    <p:sldId id="261" r:id="rId5"/>
    <p:sldId id="262" r:id="rId6"/>
    <p:sldId id="260" r:id="rId7"/>
    <p:sldId id="263" r:id="rId8"/>
    <p:sldId id="258" r:id="rId9"/>
    <p:sldId id="264" r:id="rId10"/>
    <p:sldId id="268" r:id="rId11"/>
    <p:sldId id="265" r:id="rId12"/>
    <p:sldId id="269" r:id="rId13"/>
    <p:sldId id="266" r:id="rId14"/>
    <p:sldId id="267"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65652" autoAdjust="0"/>
  </p:normalViewPr>
  <p:slideViewPr>
    <p:cSldViewPr snapToGrid="0">
      <p:cViewPr varScale="1">
        <p:scale>
          <a:sx n="95" d="100"/>
          <a:sy n="95" d="100"/>
        </p:scale>
        <p:origin x="84" y="6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A9FB8-D732-4B19-AE15-99AE69CDC8CF}" type="datetimeFigureOut">
              <a:rPr lang="en-US" smtClean="0"/>
              <a:t>3/4/2018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3E46C-0C00-4EF2-A8A1-A6C2D282E9FF}" type="slidenum">
              <a:rPr lang="en-US" smtClean="0"/>
              <a:t>‹#›</a:t>
            </a:fld>
            <a:endParaRPr lang="en-US"/>
          </a:p>
        </p:txBody>
      </p:sp>
    </p:spTree>
    <p:extLst>
      <p:ext uri="{BB962C8B-B14F-4D97-AF65-F5344CB8AC3E}">
        <p14:creationId xmlns:p14="http://schemas.microsoft.com/office/powerpoint/2010/main" val="36274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EE3E46C-0C00-4EF2-A8A1-A6C2D282E9FF}" type="slidenum">
              <a:rPr lang="en-US" smtClean="0"/>
              <a:t>1</a:t>
            </a:fld>
            <a:endParaRPr lang="en-US"/>
          </a:p>
        </p:txBody>
      </p:sp>
    </p:spTree>
    <p:extLst>
      <p:ext uri="{BB962C8B-B14F-4D97-AF65-F5344CB8AC3E}">
        <p14:creationId xmlns:p14="http://schemas.microsoft.com/office/powerpoint/2010/main" val="138896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some spin-off benefits. UW now appears on the first page of Google</a:t>
            </a:r>
            <a:r>
              <a:rPr lang="en-GB" baseline="0" dirty="0" smtClean="0"/>
              <a:t> searches for assignments.</a:t>
            </a:r>
          </a:p>
          <a:p>
            <a:r>
              <a:rPr lang="en-GB" baseline="0" dirty="0" smtClean="0"/>
              <a:t>This would cost a fortune if a Search Engine Optimisation strategy had been implemented.</a:t>
            </a:r>
          </a:p>
          <a:p>
            <a:endParaRPr lang="en-GB" baseline="0" dirty="0" smtClean="0"/>
          </a:p>
          <a:p>
            <a:r>
              <a:rPr lang="en-GB" baseline="0" dirty="0" smtClean="0"/>
              <a:t>The YouTube viewing figures show 3 of the top 5 returns for UW.</a:t>
            </a:r>
          </a:p>
          <a:p>
            <a:endParaRPr lang="en-GB" baseline="0" dirty="0" smtClean="0"/>
          </a:p>
          <a:p>
            <a:r>
              <a:rPr lang="en-GB" baseline="0" dirty="0" smtClean="0"/>
              <a:t>These can now reach a global audience.</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10</a:t>
            </a:fld>
            <a:endParaRPr lang="en-US"/>
          </a:p>
        </p:txBody>
      </p:sp>
    </p:spTree>
    <p:extLst>
      <p:ext uri="{BB962C8B-B14F-4D97-AF65-F5344CB8AC3E}">
        <p14:creationId xmlns:p14="http://schemas.microsoft.com/office/powerpoint/2010/main" val="83010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possible to use Google Analytics to review the viewing figures of each movie. The average viewing time can be seen as well as the dates the movies are viewed (quite close to the deadline date!)</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11</a:t>
            </a:fld>
            <a:endParaRPr lang="en-US"/>
          </a:p>
        </p:txBody>
      </p:sp>
    </p:spTree>
    <p:extLst>
      <p:ext uri="{BB962C8B-B14F-4D97-AF65-F5344CB8AC3E}">
        <p14:creationId xmlns:p14="http://schemas.microsoft.com/office/powerpoint/2010/main" val="428055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interesting White Paper has just been published by Sage Publishing. The key findings are listed here and are relevant to the production of these movies.</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12</a:t>
            </a:fld>
            <a:endParaRPr lang="en-US"/>
          </a:p>
        </p:txBody>
      </p:sp>
    </p:spTree>
    <p:extLst>
      <p:ext uri="{BB962C8B-B14F-4D97-AF65-F5344CB8AC3E}">
        <p14:creationId xmlns:p14="http://schemas.microsoft.com/office/powerpoint/2010/main" val="194894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movies are also available to our partnership institutions. It is interesting that students identify with them, even though they have never met the tutor who did </a:t>
            </a:r>
            <a:r>
              <a:rPr lang="en-GB" baseline="0" smtClean="0"/>
              <a:t>the voice-over.</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13</a:t>
            </a:fld>
            <a:endParaRPr lang="en-US"/>
          </a:p>
        </p:txBody>
      </p:sp>
    </p:spTree>
    <p:extLst>
      <p:ext uri="{BB962C8B-B14F-4D97-AF65-F5344CB8AC3E}">
        <p14:creationId xmlns:p14="http://schemas.microsoft.com/office/powerpoint/2010/main" val="155916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dirty="0" smtClean="0">
                <a:effectLst/>
                <a:latin typeface="+mn-lt"/>
                <a:ea typeface="Calibri"/>
                <a:cs typeface="Times New Roman"/>
              </a:rPr>
              <a:t>This was the original</a:t>
            </a:r>
            <a:r>
              <a:rPr lang="en-US" sz="1200" baseline="0" dirty="0" smtClean="0">
                <a:effectLst/>
                <a:latin typeface="+mn-lt"/>
                <a:ea typeface="Calibri"/>
                <a:cs typeface="Times New Roman"/>
              </a:rPr>
              <a:t> video that inspired me. It only lasts 11 minutes long and I urge you to view it. The content is thought provoking and the graphics help the story to unfold.</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EE3E46C-0C00-4EF2-A8A1-A6C2D282E9FF}" type="slidenum">
              <a:rPr lang="en-US" smtClean="0"/>
              <a:t>2</a:t>
            </a:fld>
            <a:endParaRPr lang="en-US"/>
          </a:p>
        </p:txBody>
      </p:sp>
    </p:spTree>
    <p:extLst>
      <p:ext uri="{BB962C8B-B14F-4D97-AF65-F5344CB8AC3E}">
        <p14:creationId xmlns:p14="http://schemas.microsoft.com/office/powerpoint/2010/main" val="425854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continue to grow.</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3</a:t>
            </a:fld>
            <a:endParaRPr lang="en-US"/>
          </a:p>
        </p:txBody>
      </p:sp>
    </p:spTree>
    <p:extLst>
      <p:ext uri="{BB962C8B-B14F-4D97-AF65-F5344CB8AC3E}">
        <p14:creationId xmlns:p14="http://schemas.microsoft.com/office/powerpoint/2010/main" val="268933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a comment, I found on the animation company’s blog…….. and I agree with it.</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4</a:t>
            </a:fld>
            <a:endParaRPr lang="en-US"/>
          </a:p>
        </p:txBody>
      </p:sp>
    </p:spTree>
    <p:extLst>
      <p:ext uri="{BB962C8B-B14F-4D97-AF65-F5344CB8AC3E}">
        <p14:creationId xmlns:p14="http://schemas.microsoft.com/office/powerpoint/2010/main" val="159525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tried to research how much it cost to produce this video and it appears to be commercially sensitive. They would have had to employ a whole range of specialists. </a:t>
            </a:r>
            <a:r>
              <a:rPr lang="en-GB" baseline="0" dirty="0" err="1" smtClean="0"/>
              <a:t>Storyboarders</a:t>
            </a:r>
            <a:r>
              <a:rPr lang="en-GB" baseline="0" dirty="0" smtClean="0"/>
              <a:t>, animators, illustrators, video editors etc.</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5</a:t>
            </a:fld>
            <a:endParaRPr lang="en-US"/>
          </a:p>
        </p:txBody>
      </p:sp>
    </p:spTree>
    <p:extLst>
      <p:ext uri="{BB962C8B-B14F-4D97-AF65-F5344CB8AC3E}">
        <p14:creationId xmlns:p14="http://schemas.microsoft.com/office/powerpoint/2010/main" val="115417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did a general search and found an</a:t>
            </a:r>
            <a:r>
              <a:rPr lang="en-GB" baseline="0" dirty="0" smtClean="0"/>
              <a:t> estimate for the commercial production for these types of animated film. Obviously this is way outside the limits of our budget!</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6</a:t>
            </a:fld>
            <a:endParaRPr lang="en-US"/>
          </a:p>
        </p:txBody>
      </p:sp>
    </p:spTree>
    <p:extLst>
      <p:ext uri="{BB962C8B-B14F-4D97-AF65-F5344CB8AC3E}">
        <p14:creationId xmlns:p14="http://schemas.microsoft.com/office/powerpoint/2010/main" val="263561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200" dirty="0" smtClean="0">
                <a:effectLst/>
                <a:latin typeface="+mn-lt"/>
                <a:ea typeface="Calibri"/>
                <a:cs typeface="Times New Roman"/>
              </a:rPr>
              <a:t>However, I have made my</a:t>
            </a:r>
            <a:r>
              <a:rPr lang="en-US" sz="1200" baseline="0" dirty="0" smtClean="0">
                <a:effectLst/>
                <a:latin typeface="+mn-lt"/>
                <a:ea typeface="Calibri"/>
                <a:cs typeface="Times New Roman"/>
              </a:rPr>
              <a:t> own version of this film. I produced it to support the teacher trainees with their first assignment.</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DEE3E46C-0C00-4EF2-A8A1-A6C2D282E9FF}" type="slidenum">
              <a:rPr lang="en-US" smtClean="0"/>
              <a:t>7</a:t>
            </a:fld>
            <a:endParaRPr lang="en-US"/>
          </a:p>
        </p:txBody>
      </p:sp>
    </p:spTree>
    <p:extLst>
      <p:ext uri="{BB962C8B-B14F-4D97-AF65-F5344CB8AC3E}">
        <p14:creationId xmlns:p14="http://schemas.microsoft.com/office/powerpoint/2010/main" val="357124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range of interventions</a:t>
            </a:r>
            <a:r>
              <a:rPr lang="en-GB" baseline="0" dirty="0" smtClean="0"/>
              <a:t> have been put in place to support the students, so the increased pass rate cannot be exclusively attributed to this movie.</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8</a:t>
            </a:fld>
            <a:endParaRPr lang="en-US"/>
          </a:p>
        </p:txBody>
      </p:sp>
    </p:spTree>
    <p:extLst>
      <p:ext uri="{BB962C8B-B14F-4D97-AF65-F5344CB8AC3E}">
        <p14:creationId xmlns:p14="http://schemas.microsoft.com/office/powerpoint/2010/main" val="173263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had to work through the whole sequence.</a:t>
            </a:r>
          </a:p>
          <a:p>
            <a:r>
              <a:rPr lang="en-GB" dirty="0" smtClean="0"/>
              <a:t>I</a:t>
            </a:r>
            <a:r>
              <a:rPr lang="en-GB" baseline="0" dirty="0" smtClean="0"/>
              <a:t> produced the script to start with as the content is the most important component of the movie.</a:t>
            </a:r>
          </a:p>
          <a:p>
            <a:r>
              <a:rPr lang="en-GB" baseline="0" dirty="0" smtClean="0"/>
              <a:t>I recorded a voice-over and then proceeded to animate it. I am not very good at art and do not have good drawing skills</a:t>
            </a:r>
            <a:endParaRPr lang="en-GB" dirty="0"/>
          </a:p>
        </p:txBody>
      </p:sp>
      <p:sp>
        <p:nvSpPr>
          <p:cNvPr id="4" name="Slide Number Placeholder 3"/>
          <p:cNvSpPr>
            <a:spLocks noGrp="1"/>
          </p:cNvSpPr>
          <p:nvPr>
            <p:ph type="sldNum" sz="quarter" idx="10"/>
          </p:nvPr>
        </p:nvSpPr>
        <p:spPr/>
        <p:txBody>
          <a:bodyPr/>
          <a:lstStyle/>
          <a:p>
            <a:fld id="{DEE3E46C-0C00-4EF2-A8A1-A6C2D282E9FF}" type="slidenum">
              <a:rPr lang="en-US" smtClean="0"/>
              <a:t>9</a:t>
            </a:fld>
            <a:endParaRPr lang="en-US"/>
          </a:p>
        </p:txBody>
      </p:sp>
    </p:spTree>
    <p:extLst>
      <p:ext uri="{BB962C8B-B14F-4D97-AF65-F5344CB8AC3E}">
        <p14:creationId xmlns:p14="http://schemas.microsoft.com/office/powerpoint/2010/main" val="358271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417C16-43D7-4011-85EF-1261AFC5B37B}"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211375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7C16-43D7-4011-85EF-1261AFC5B37B}"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74690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7C16-43D7-4011-85EF-1261AFC5B37B}"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64775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7C16-43D7-4011-85EF-1261AFC5B37B}"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383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417C16-43D7-4011-85EF-1261AFC5B37B}"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71572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17C16-43D7-4011-85EF-1261AFC5B37B}"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26756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17C16-43D7-4011-85EF-1261AFC5B37B}"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72448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417C16-43D7-4011-85EF-1261AFC5B37B}"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65356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17C16-43D7-4011-85EF-1261AFC5B37B}"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384313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417C16-43D7-4011-85EF-1261AFC5B37B}"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14034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417C16-43D7-4011-85EF-1261AFC5B37B}"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E831B-30FB-4EE6-A561-24B36943CD9C}" type="slidenum">
              <a:rPr lang="en-US" smtClean="0"/>
              <a:t>‹#›</a:t>
            </a:fld>
            <a:endParaRPr lang="en-US"/>
          </a:p>
        </p:txBody>
      </p:sp>
    </p:spTree>
    <p:extLst>
      <p:ext uri="{BB962C8B-B14F-4D97-AF65-F5344CB8AC3E}">
        <p14:creationId xmlns:p14="http://schemas.microsoft.com/office/powerpoint/2010/main" val="20995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17C16-43D7-4011-85EF-1261AFC5B37B}" type="datetimeFigureOut">
              <a:rPr lang="en-US" smtClean="0"/>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E831B-30FB-4EE6-A561-24B36943CD9C}" type="slidenum">
              <a:rPr lang="en-US" smtClean="0"/>
              <a:t>‹#›</a:t>
            </a:fld>
            <a:endParaRPr lang="en-US"/>
          </a:p>
        </p:txBody>
      </p:sp>
    </p:spTree>
    <p:extLst>
      <p:ext uri="{BB962C8B-B14F-4D97-AF65-F5344CB8AC3E}">
        <p14:creationId xmlns:p14="http://schemas.microsoft.com/office/powerpoint/2010/main" val="2263101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s.sagepub.com/sites/default/files/hevideolearning.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zDZFcDGpL4U" TargetMode="Externa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DJqWk8RdD6c"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tx2">
                <a:lumMod val="75000"/>
              </a:schemeClr>
            </a:gs>
            <a:gs pos="97000">
              <a:schemeClr val="tx2">
                <a:lumMod val="60000"/>
                <a:lumOff val="40000"/>
              </a:schemeClr>
            </a:gs>
            <a:gs pos="91000">
              <a:schemeClr val="tx2">
                <a:lumMod val="40000"/>
                <a:lumOff val="60000"/>
              </a:schemeClr>
            </a:gs>
            <a:gs pos="35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051" b="98051" l="2704" r="97173"/>
                    </a14:imgEffect>
                  </a14:imgLayer>
                </a14:imgProps>
              </a:ext>
              <a:ext uri="{28A0092B-C50C-407E-A947-70E740481C1C}">
                <a14:useLocalDpi xmlns:a14="http://schemas.microsoft.com/office/drawing/2010/main" val="0"/>
              </a:ext>
            </a:extLst>
          </a:blip>
          <a:stretch>
            <a:fillRect/>
          </a:stretch>
        </p:blipFill>
        <p:spPr>
          <a:xfrm>
            <a:off x="474441" y="679622"/>
            <a:ext cx="8195118" cy="5943600"/>
          </a:xfrm>
          <a:prstGeom prst="rect">
            <a:avLst/>
          </a:prstGeom>
        </p:spPr>
      </p:pic>
      <p:sp>
        <p:nvSpPr>
          <p:cNvPr id="3" name="Rectangle 2"/>
          <p:cNvSpPr/>
          <p:nvPr/>
        </p:nvSpPr>
        <p:spPr>
          <a:xfrm>
            <a:off x="1045028" y="1215851"/>
            <a:ext cx="7053943" cy="394900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Title 1"/>
          <p:cNvSpPr txBox="1">
            <a:spLocks/>
          </p:cNvSpPr>
          <p:nvPr/>
        </p:nvSpPr>
        <p:spPr>
          <a:xfrm>
            <a:off x="1045028" y="1644655"/>
            <a:ext cx="7053943" cy="1878867"/>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Using Animated Video To Support Trainee Teachers’ Academic Assignments</a:t>
            </a:r>
            <a:endParaRPr lang="en-GB" dirty="0">
              <a:solidFill>
                <a:schemeClr val="bg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897" y="4598656"/>
            <a:ext cx="1481914" cy="476440"/>
          </a:xfrm>
          <a:prstGeom prst="rect">
            <a:avLst/>
          </a:prstGeom>
        </p:spPr>
      </p:pic>
      <p:sp>
        <p:nvSpPr>
          <p:cNvPr id="7" name="Rectangle 6"/>
          <p:cNvSpPr/>
          <p:nvPr/>
        </p:nvSpPr>
        <p:spPr>
          <a:xfrm>
            <a:off x="2285999" y="3952325"/>
            <a:ext cx="4572000" cy="646331"/>
          </a:xfrm>
          <a:prstGeom prst="rect">
            <a:avLst/>
          </a:prstGeom>
        </p:spPr>
        <p:txBody>
          <a:bodyPr>
            <a:spAutoFit/>
          </a:bodyPr>
          <a:lstStyle/>
          <a:p>
            <a:pPr algn="ctr"/>
            <a:r>
              <a:rPr lang="en-GB" dirty="0">
                <a:solidFill>
                  <a:schemeClr val="bg1"/>
                </a:solidFill>
              </a:rPr>
              <a:t>David Hunt</a:t>
            </a:r>
          </a:p>
          <a:p>
            <a:pPr algn="ctr"/>
            <a:r>
              <a:rPr lang="en-GB" dirty="0">
                <a:solidFill>
                  <a:schemeClr val="bg1"/>
                </a:solidFill>
              </a:rPr>
              <a:t>Institute of Education</a:t>
            </a:r>
          </a:p>
        </p:txBody>
      </p:sp>
    </p:spTree>
    <p:extLst>
      <p:ext uri="{BB962C8B-B14F-4D97-AF65-F5344CB8AC3E}">
        <p14:creationId xmlns:p14="http://schemas.microsoft.com/office/powerpoint/2010/main" val="243680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48713" cy="1143000"/>
          </a:xfrm>
        </p:spPr>
        <p:txBody>
          <a:bodyPr/>
          <a:lstStyle/>
          <a:p>
            <a:r>
              <a:rPr lang="en-GB" dirty="0" smtClean="0"/>
              <a:t>Google Search</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t="7289"/>
          <a:stretch/>
        </p:blipFill>
        <p:spPr>
          <a:xfrm>
            <a:off x="266245" y="1600200"/>
            <a:ext cx="4139668" cy="4989286"/>
          </a:xfrm>
          <a:prstGeom prst="rect">
            <a:avLst/>
          </a:prstGeom>
        </p:spPr>
      </p:pic>
      <p:pic>
        <p:nvPicPr>
          <p:cNvPr id="5" name="Picture 4"/>
          <p:cNvPicPr>
            <a:picLocks noChangeAspect="1"/>
          </p:cNvPicPr>
          <p:nvPr/>
        </p:nvPicPr>
        <p:blipFill rotWithShape="1">
          <a:blip r:embed="rId4"/>
          <a:srcRect t="7094" r="1619"/>
          <a:stretch/>
        </p:blipFill>
        <p:spPr>
          <a:xfrm>
            <a:off x="4514316" y="1600200"/>
            <a:ext cx="4064081" cy="4989286"/>
          </a:xfrm>
          <a:prstGeom prst="rect">
            <a:avLst/>
          </a:prstGeom>
        </p:spPr>
      </p:pic>
      <p:sp>
        <p:nvSpPr>
          <p:cNvPr id="6" name="Title 1"/>
          <p:cNvSpPr txBox="1">
            <a:spLocks/>
          </p:cNvSpPr>
          <p:nvPr/>
        </p:nvSpPr>
        <p:spPr>
          <a:xfrm>
            <a:off x="4738087" y="274638"/>
            <a:ext cx="39487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YouTube Search</a:t>
            </a:r>
            <a:endParaRPr lang="en-GB" dirty="0"/>
          </a:p>
        </p:txBody>
      </p:sp>
    </p:spTree>
    <p:extLst>
      <p:ext uri="{BB962C8B-B14F-4D97-AF65-F5344CB8AC3E}">
        <p14:creationId xmlns:p14="http://schemas.microsoft.com/office/powerpoint/2010/main" val="323364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Analytics</a:t>
            </a:r>
            <a:endParaRPr lang="en-GB" dirty="0"/>
          </a:p>
        </p:txBody>
      </p:sp>
      <p:pic>
        <p:nvPicPr>
          <p:cNvPr id="4" name="Picture 3"/>
          <p:cNvPicPr>
            <a:picLocks noChangeAspect="1"/>
          </p:cNvPicPr>
          <p:nvPr/>
        </p:nvPicPr>
        <p:blipFill rotWithShape="1">
          <a:blip r:embed="rId3"/>
          <a:srcRect t="33974" r="2061" b="14231"/>
          <a:stretch/>
        </p:blipFill>
        <p:spPr>
          <a:xfrm>
            <a:off x="904875" y="1600200"/>
            <a:ext cx="7334250" cy="5042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8002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771"/>
            <a:ext cx="8229600" cy="551543"/>
          </a:xfrm>
        </p:spPr>
        <p:txBody>
          <a:bodyPr>
            <a:noAutofit/>
          </a:bodyPr>
          <a:lstStyle/>
          <a:p>
            <a:r>
              <a:rPr lang="en-GB" dirty="0" smtClean="0"/>
              <a:t>White Paper - Sage Publishing</a:t>
            </a:r>
            <a:endParaRPr lang="en-GB" dirty="0"/>
          </a:p>
        </p:txBody>
      </p:sp>
      <p:sp>
        <p:nvSpPr>
          <p:cNvPr id="3" name="Content Placeholder 2"/>
          <p:cNvSpPr>
            <a:spLocks noGrp="1"/>
          </p:cNvSpPr>
          <p:nvPr>
            <p:ph idx="1"/>
          </p:nvPr>
        </p:nvSpPr>
        <p:spPr>
          <a:xfrm>
            <a:off x="457200" y="1132114"/>
            <a:ext cx="8229600" cy="3512458"/>
          </a:xfrm>
        </p:spPr>
        <p:txBody>
          <a:bodyPr>
            <a:normAutofit/>
          </a:bodyPr>
          <a:lstStyle/>
          <a:p>
            <a:pPr marL="0" indent="0">
              <a:buNone/>
            </a:pPr>
            <a:r>
              <a:rPr lang="en-GB" sz="2800" dirty="0" smtClean="0"/>
              <a:t>Key Findings:-</a:t>
            </a:r>
          </a:p>
          <a:p>
            <a:r>
              <a:rPr lang="en-GB" sz="2800" dirty="0" smtClean="0"/>
              <a:t>Shorter videos are preferable to longer ones.</a:t>
            </a:r>
          </a:p>
          <a:p>
            <a:r>
              <a:rPr lang="en-GB" sz="2800" dirty="0" smtClean="0"/>
              <a:t>Median engagement time was 6 minutes at most, regardless of video length.</a:t>
            </a:r>
          </a:p>
          <a:p>
            <a:r>
              <a:rPr lang="en-GB" sz="2800" dirty="0" smtClean="0"/>
              <a:t>Contiguity principle. Multimedia materials are more effective when words/pictures occur in close proximity.</a:t>
            </a:r>
            <a:endParaRPr lang="en-GB" sz="2800" dirty="0"/>
          </a:p>
        </p:txBody>
      </p:sp>
      <p:sp>
        <p:nvSpPr>
          <p:cNvPr id="4" name="TextBox 3"/>
          <p:cNvSpPr txBox="1"/>
          <p:nvPr/>
        </p:nvSpPr>
        <p:spPr>
          <a:xfrm>
            <a:off x="134802" y="5662841"/>
            <a:ext cx="9009198" cy="923330"/>
          </a:xfrm>
          <a:prstGeom prst="rect">
            <a:avLst/>
          </a:prstGeom>
          <a:noFill/>
        </p:spPr>
        <p:txBody>
          <a:bodyPr wrap="none" rtlCol="0">
            <a:spAutoFit/>
          </a:bodyPr>
          <a:lstStyle/>
          <a:p>
            <a:r>
              <a:rPr lang="en-GB" dirty="0" smtClean="0"/>
              <a:t>Carmichael, M., Reid, A. &amp; </a:t>
            </a:r>
            <a:r>
              <a:rPr lang="en-GB" dirty="0" err="1" smtClean="0"/>
              <a:t>Karpicke</a:t>
            </a:r>
            <a:r>
              <a:rPr lang="en-GB" dirty="0" smtClean="0"/>
              <a:t>, J. (2018) </a:t>
            </a:r>
            <a:r>
              <a:rPr lang="en-GB" i="1" dirty="0" smtClean="0"/>
              <a:t>Assessing </a:t>
            </a:r>
            <a:r>
              <a:rPr lang="en-GB" i="1" dirty="0"/>
              <a:t>the Impact of Educational Video on </a:t>
            </a:r>
            <a:endParaRPr lang="en-GB" i="1" dirty="0" smtClean="0"/>
          </a:p>
          <a:p>
            <a:r>
              <a:rPr lang="en-GB" i="1" dirty="0" smtClean="0"/>
              <a:t>Student </a:t>
            </a:r>
            <a:r>
              <a:rPr lang="en-GB" i="1" dirty="0"/>
              <a:t>Engagement, Critical Thinking and </a:t>
            </a:r>
            <a:r>
              <a:rPr lang="en-GB" i="1" dirty="0" smtClean="0"/>
              <a:t>Learning: The Current State of Play. </a:t>
            </a:r>
            <a:r>
              <a:rPr lang="en-GB" dirty="0"/>
              <a:t>Available at </a:t>
            </a:r>
            <a:endParaRPr lang="en-GB" dirty="0" smtClean="0"/>
          </a:p>
          <a:p>
            <a:r>
              <a:rPr lang="en-GB" dirty="0" smtClean="0">
                <a:hlinkClick r:id="rId3"/>
              </a:rPr>
              <a:t>https</a:t>
            </a:r>
            <a:r>
              <a:rPr lang="en-GB" dirty="0">
                <a:hlinkClick r:id="rId3"/>
              </a:rPr>
              <a:t>://</a:t>
            </a:r>
            <a:r>
              <a:rPr lang="en-GB" dirty="0" smtClean="0">
                <a:hlinkClick r:id="rId3"/>
              </a:rPr>
              <a:t>us.sagepub.com/sites/default/files/hevideolearning.pdf</a:t>
            </a:r>
            <a:r>
              <a:rPr lang="en-GB" dirty="0" smtClean="0"/>
              <a:t> (Accessed: 27 February 2018).</a:t>
            </a:r>
            <a:endParaRPr lang="en-GB" dirty="0"/>
          </a:p>
        </p:txBody>
      </p:sp>
    </p:spTree>
    <p:extLst>
      <p:ext uri="{BB962C8B-B14F-4D97-AF65-F5344CB8AC3E}">
        <p14:creationId xmlns:p14="http://schemas.microsoft.com/office/powerpoint/2010/main" val="1280330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Student Comments</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I just love those videos. When I watch them, I can hear you speaking to us (even though it is not your voice). It reminds me of the salient points you discussed when you introduced the assignment.</a:t>
            </a:r>
          </a:p>
          <a:p>
            <a:pPr marL="0" indent="0" algn="r">
              <a:buNone/>
            </a:pPr>
            <a:r>
              <a:rPr lang="en-GB" sz="2800" dirty="0" smtClean="0"/>
              <a:t>PHHS SCITT</a:t>
            </a:r>
          </a:p>
          <a:p>
            <a:pPr marL="0" indent="0">
              <a:buNone/>
            </a:pPr>
            <a:endParaRPr lang="en-GB" sz="2800" dirty="0" smtClean="0"/>
          </a:p>
          <a:p>
            <a:pPr marL="0" indent="0">
              <a:buNone/>
            </a:pPr>
            <a:r>
              <a:rPr lang="en-GB" sz="2800" dirty="0" smtClean="0"/>
              <a:t>The videos are Fab! I watch them, take a screenshot, do my writing and then work through the next bit.</a:t>
            </a:r>
          </a:p>
          <a:p>
            <a:pPr marL="0" indent="0" algn="r">
              <a:buNone/>
            </a:pPr>
            <a:r>
              <a:rPr lang="en-GB" sz="2800" dirty="0" smtClean="0"/>
              <a:t>Devon SCITT</a:t>
            </a:r>
          </a:p>
        </p:txBody>
      </p:sp>
    </p:spTree>
    <p:extLst>
      <p:ext uri="{BB962C8B-B14F-4D97-AF65-F5344CB8AC3E}">
        <p14:creationId xmlns:p14="http://schemas.microsoft.com/office/powerpoint/2010/main" val="524569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4000">
              <a:schemeClr val="tx2">
                <a:lumMod val="75000"/>
              </a:schemeClr>
            </a:gs>
            <a:gs pos="97000">
              <a:schemeClr val="tx2">
                <a:lumMod val="60000"/>
                <a:lumOff val="40000"/>
              </a:schemeClr>
            </a:gs>
            <a:gs pos="91000">
              <a:schemeClr val="tx2">
                <a:lumMod val="40000"/>
                <a:lumOff val="60000"/>
              </a:schemeClr>
            </a:gs>
            <a:gs pos="35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3051" b="98051" l="2704" r="97173"/>
                    </a14:imgEffect>
                  </a14:imgLayer>
                </a14:imgProps>
              </a:ext>
              <a:ext uri="{28A0092B-C50C-407E-A947-70E740481C1C}">
                <a14:useLocalDpi xmlns:a14="http://schemas.microsoft.com/office/drawing/2010/main" val="0"/>
              </a:ext>
            </a:extLst>
          </a:blip>
          <a:stretch>
            <a:fillRect/>
          </a:stretch>
        </p:blipFill>
        <p:spPr>
          <a:xfrm>
            <a:off x="474441" y="679622"/>
            <a:ext cx="8195118" cy="5943600"/>
          </a:xfrm>
          <a:prstGeom prst="rect">
            <a:avLst/>
          </a:prstGeom>
        </p:spPr>
      </p:pic>
      <p:pic>
        <p:nvPicPr>
          <p:cNvPr id="3" name="zDZFcDGpL4U"/>
          <p:cNvPicPr>
            <a:picLocks noRot="1" noChangeAspect="1"/>
          </p:cNvPicPr>
          <p:nvPr>
            <a:videoFile r:link="rId1"/>
          </p:nvPr>
        </p:nvPicPr>
        <p:blipFill>
          <a:blip r:embed="rId6"/>
          <a:stretch>
            <a:fillRect/>
          </a:stretch>
        </p:blipFill>
        <p:spPr>
          <a:xfrm>
            <a:off x="1005840" y="1207209"/>
            <a:ext cx="7129333" cy="4010250"/>
          </a:xfrm>
          <a:prstGeom prst="rect">
            <a:avLst/>
          </a:prstGeom>
        </p:spPr>
      </p:pic>
    </p:spTree>
    <p:extLst>
      <p:ext uri="{BB962C8B-B14F-4D97-AF65-F5344CB8AC3E}">
        <p14:creationId xmlns:p14="http://schemas.microsoft.com/office/powerpoint/2010/main" val="2296631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Viewing Statistics</a:t>
            </a:r>
            <a:endParaRPr lang="en-GB" dirty="0"/>
          </a:p>
        </p:txBody>
      </p:sp>
      <p:sp>
        <p:nvSpPr>
          <p:cNvPr id="3" name="Content Placeholder 2"/>
          <p:cNvSpPr>
            <a:spLocks noGrp="1"/>
          </p:cNvSpPr>
          <p:nvPr>
            <p:ph idx="1"/>
          </p:nvPr>
        </p:nvSpPr>
        <p:spPr/>
        <p:txBody>
          <a:bodyPr/>
          <a:lstStyle/>
          <a:p>
            <a:r>
              <a:rPr lang="en-GB" dirty="0" smtClean="0"/>
              <a:t>Published October 2010</a:t>
            </a:r>
          </a:p>
          <a:p>
            <a:r>
              <a:rPr lang="en-GB" dirty="0" smtClean="0"/>
              <a:t>&gt;15 million views (Feb. 2018)</a:t>
            </a:r>
            <a:endParaRPr lang="en-GB" dirty="0"/>
          </a:p>
        </p:txBody>
      </p:sp>
    </p:spTree>
    <p:extLst>
      <p:ext uri="{BB962C8B-B14F-4D97-AF65-F5344CB8AC3E}">
        <p14:creationId xmlns:p14="http://schemas.microsoft.com/office/powerpoint/2010/main" val="4121188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Blog Comment</a:t>
            </a:r>
            <a:endParaRPr lang="en-GB" dirty="0"/>
          </a:p>
        </p:txBody>
      </p:sp>
      <p:sp>
        <p:nvSpPr>
          <p:cNvPr id="3" name="Content Placeholder 2"/>
          <p:cNvSpPr>
            <a:spLocks noGrp="1"/>
          </p:cNvSpPr>
          <p:nvPr>
            <p:ph idx="1"/>
          </p:nvPr>
        </p:nvSpPr>
        <p:spPr/>
        <p:txBody>
          <a:bodyPr/>
          <a:lstStyle/>
          <a:p>
            <a:pPr marL="0" indent="0">
              <a:buNone/>
            </a:pPr>
            <a:r>
              <a:rPr lang="en-GB" dirty="0"/>
              <a:t>When I first saw Sir </a:t>
            </a:r>
            <a:r>
              <a:rPr lang="en-GB" dirty="0" smtClean="0"/>
              <a:t>Ken’s </a:t>
            </a:r>
            <a:r>
              <a:rPr lang="en-GB" dirty="0"/>
              <a:t>animate I was awe struck - still am really. The extent to which I resonated with the TED talk, was magnified 10 fold with the animate</a:t>
            </a:r>
            <a:r>
              <a:rPr lang="en-GB" dirty="0" smtClean="0"/>
              <a:t>.</a:t>
            </a:r>
          </a:p>
          <a:p>
            <a:pPr marL="0" indent="0">
              <a:buNone/>
            </a:pPr>
            <a:endParaRPr lang="en-GB" dirty="0" smtClean="0"/>
          </a:p>
          <a:p>
            <a:pPr marL="0" indent="0">
              <a:buNone/>
            </a:pPr>
            <a:endParaRPr lang="en-GB" dirty="0"/>
          </a:p>
          <a:p>
            <a:pPr marL="0" indent="0" algn="r">
              <a:buNone/>
            </a:pPr>
            <a:r>
              <a:rPr lang="en-GB" dirty="0" err="1" smtClean="0"/>
              <a:t>Brentnall</a:t>
            </a:r>
            <a:r>
              <a:rPr lang="en-GB" dirty="0" smtClean="0"/>
              <a:t> 2015</a:t>
            </a:r>
            <a:endParaRPr lang="en-GB" dirty="0"/>
          </a:p>
        </p:txBody>
      </p:sp>
    </p:spTree>
    <p:extLst>
      <p:ext uri="{BB962C8B-B14F-4D97-AF65-F5344CB8AC3E}">
        <p14:creationId xmlns:p14="http://schemas.microsoft.com/office/powerpoint/2010/main" val="328537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4593" y="263836"/>
            <a:ext cx="6586695" cy="658670"/>
          </a:xfrm>
        </p:spPr>
      </p:pic>
      <p:pic>
        <p:nvPicPr>
          <p:cNvPr id="5" name="Picture 4"/>
          <p:cNvPicPr>
            <a:picLocks noChangeAspect="1"/>
          </p:cNvPicPr>
          <p:nvPr/>
        </p:nvPicPr>
        <p:blipFill rotWithShape="1">
          <a:blip r:embed="rId4"/>
          <a:srcRect l="3599" t="41612" r="4133" b="2286"/>
          <a:stretch/>
        </p:blipFill>
        <p:spPr>
          <a:xfrm>
            <a:off x="708408" y="1687934"/>
            <a:ext cx="7993391" cy="471286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08408" y="1103159"/>
            <a:ext cx="1039002" cy="584775"/>
          </a:xfrm>
          <a:prstGeom prst="rect">
            <a:avLst/>
          </a:prstGeom>
          <a:noFill/>
        </p:spPr>
        <p:txBody>
          <a:bodyPr wrap="none" rtlCol="0">
            <a:spAutoFit/>
          </a:bodyPr>
          <a:lstStyle/>
          <a:p>
            <a:r>
              <a:rPr lang="en-GB" sz="3200" b="1" dirty="0" smtClean="0"/>
              <a:t>FAQs</a:t>
            </a:r>
            <a:endParaRPr lang="en-GB" sz="3200" b="1" dirty="0"/>
          </a:p>
        </p:txBody>
      </p:sp>
    </p:spTree>
    <p:extLst>
      <p:ext uri="{BB962C8B-B14F-4D97-AF65-F5344CB8AC3E}">
        <p14:creationId xmlns:p14="http://schemas.microsoft.com/office/powerpoint/2010/main" val="424884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Estimated Cost</a:t>
            </a:r>
            <a:endParaRPr lang="en-GB" dirty="0"/>
          </a:p>
        </p:txBody>
      </p:sp>
      <p:sp>
        <p:nvSpPr>
          <p:cNvPr id="3" name="Content Placeholder 2"/>
          <p:cNvSpPr>
            <a:spLocks noGrp="1"/>
          </p:cNvSpPr>
          <p:nvPr>
            <p:ph idx="1"/>
          </p:nvPr>
        </p:nvSpPr>
        <p:spPr/>
        <p:txBody>
          <a:bodyPr/>
          <a:lstStyle/>
          <a:p>
            <a:r>
              <a:rPr lang="en-GB" dirty="0" smtClean="0"/>
              <a:t>£8000 per minute of video</a:t>
            </a:r>
          </a:p>
          <a:p>
            <a:r>
              <a:rPr lang="en-GB" dirty="0" smtClean="0"/>
              <a:t>11 minutes 40 seconds long = £92,800</a:t>
            </a:r>
            <a:endParaRPr lang="en-GB" dirty="0"/>
          </a:p>
        </p:txBody>
      </p:sp>
    </p:spTree>
    <p:extLst>
      <p:ext uri="{BB962C8B-B14F-4D97-AF65-F5344CB8AC3E}">
        <p14:creationId xmlns:p14="http://schemas.microsoft.com/office/powerpoint/2010/main" val="326251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4000">
              <a:schemeClr val="tx2">
                <a:lumMod val="75000"/>
              </a:schemeClr>
            </a:gs>
            <a:gs pos="97000">
              <a:schemeClr val="tx2">
                <a:lumMod val="60000"/>
                <a:lumOff val="40000"/>
              </a:schemeClr>
            </a:gs>
            <a:gs pos="91000">
              <a:schemeClr val="tx2">
                <a:lumMod val="40000"/>
                <a:lumOff val="60000"/>
              </a:schemeClr>
            </a:gs>
            <a:gs pos="35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3051" b="98051" l="2704" r="97173"/>
                    </a14:imgEffect>
                  </a14:imgLayer>
                </a14:imgProps>
              </a:ext>
              <a:ext uri="{28A0092B-C50C-407E-A947-70E740481C1C}">
                <a14:useLocalDpi xmlns:a14="http://schemas.microsoft.com/office/drawing/2010/main" val="0"/>
              </a:ext>
            </a:extLst>
          </a:blip>
          <a:stretch>
            <a:fillRect/>
          </a:stretch>
        </p:blipFill>
        <p:spPr>
          <a:xfrm>
            <a:off x="474441" y="679622"/>
            <a:ext cx="8195118" cy="5943600"/>
          </a:xfrm>
          <a:prstGeom prst="rect">
            <a:avLst/>
          </a:prstGeom>
        </p:spPr>
      </p:pic>
      <p:pic>
        <p:nvPicPr>
          <p:cNvPr id="2" name="DJqWk8RdD6c"/>
          <p:cNvPicPr>
            <a:picLocks noRot="1" noChangeAspect="1"/>
          </p:cNvPicPr>
          <p:nvPr>
            <a:videoFile r:link="rId1"/>
          </p:nvPr>
        </p:nvPicPr>
        <p:blipFill>
          <a:blip r:embed="rId6"/>
          <a:stretch>
            <a:fillRect/>
          </a:stretch>
        </p:blipFill>
        <p:spPr>
          <a:xfrm>
            <a:off x="1016597" y="1185694"/>
            <a:ext cx="7129333" cy="4010250"/>
          </a:xfrm>
          <a:prstGeom prst="rect">
            <a:avLst/>
          </a:prstGeom>
        </p:spPr>
      </p:pic>
    </p:spTree>
    <p:extLst>
      <p:ext uri="{BB962C8B-B14F-4D97-AF65-F5344CB8AC3E}">
        <p14:creationId xmlns:p14="http://schemas.microsoft.com/office/powerpoint/2010/main" val="63645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7855"/>
            <a:ext cx="8229600" cy="1143000"/>
          </a:xfrm>
        </p:spPr>
        <p:txBody>
          <a:bodyPr/>
          <a:lstStyle/>
          <a:p>
            <a:r>
              <a:rPr lang="en-GB" dirty="0" smtClean="0"/>
              <a:t>Outcomes</a:t>
            </a:r>
            <a:endParaRPr lang="en-GB" dirty="0"/>
          </a:p>
        </p:txBody>
      </p:sp>
      <p:sp>
        <p:nvSpPr>
          <p:cNvPr id="4" name="Content Placeholder 3"/>
          <p:cNvSpPr>
            <a:spLocks noGrp="1"/>
          </p:cNvSpPr>
          <p:nvPr>
            <p:ph idx="1"/>
          </p:nvPr>
        </p:nvSpPr>
        <p:spPr>
          <a:xfrm>
            <a:off x="457200" y="1814287"/>
            <a:ext cx="8229600" cy="1959428"/>
          </a:xfrm>
        </p:spPr>
        <p:txBody>
          <a:bodyPr/>
          <a:lstStyle/>
          <a:p>
            <a:r>
              <a:rPr lang="en-GB" dirty="0" smtClean="0"/>
              <a:t>Student cohort = 170</a:t>
            </a:r>
          </a:p>
          <a:p>
            <a:r>
              <a:rPr lang="en-GB" dirty="0" smtClean="0"/>
              <a:t>Views = 591</a:t>
            </a:r>
          </a:p>
          <a:p>
            <a:r>
              <a:rPr lang="en-GB" dirty="0" smtClean="0"/>
              <a:t>Reduction in assignment failure rate</a:t>
            </a:r>
            <a:endParaRPr lang="en-GB" dirty="0"/>
          </a:p>
        </p:txBody>
      </p:sp>
    </p:spTree>
    <p:extLst>
      <p:ext uri="{BB962C8B-B14F-4D97-AF65-F5344CB8AC3E}">
        <p14:creationId xmlns:p14="http://schemas.microsoft.com/office/powerpoint/2010/main" val="1185148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Did I Do It?</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Write the script.</a:t>
            </a:r>
          </a:p>
          <a:p>
            <a:r>
              <a:rPr lang="en-GB" sz="2800" dirty="0" smtClean="0"/>
              <a:t>Record a voiceover.</a:t>
            </a:r>
          </a:p>
          <a:p>
            <a:r>
              <a:rPr lang="en-GB" sz="2800" dirty="0" smtClean="0"/>
              <a:t>Create a storyboard.</a:t>
            </a:r>
          </a:p>
          <a:p>
            <a:r>
              <a:rPr lang="en-GB" sz="2800" dirty="0" smtClean="0"/>
              <a:t>Create the pictures.</a:t>
            </a:r>
          </a:p>
          <a:p>
            <a:r>
              <a:rPr lang="en-GB" sz="2800" dirty="0" smtClean="0"/>
              <a:t>Animate the images in time with the voiceover.</a:t>
            </a:r>
          </a:p>
          <a:p>
            <a:r>
              <a:rPr lang="en-GB" sz="2800" dirty="0" smtClean="0"/>
              <a:t>Direct the focus on the key points in the story.</a:t>
            </a:r>
          </a:p>
          <a:p>
            <a:r>
              <a:rPr lang="en-GB" sz="2800" dirty="0" smtClean="0"/>
              <a:t>Create a video.</a:t>
            </a:r>
          </a:p>
          <a:p>
            <a:r>
              <a:rPr lang="en-GB" sz="2800" dirty="0" smtClean="0"/>
              <a:t>Upload to YouTube.</a:t>
            </a:r>
          </a:p>
          <a:p>
            <a:r>
              <a:rPr lang="en-GB" sz="2800" dirty="0" smtClean="0"/>
              <a:t>Share the link.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379" y="1600200"/>
            <a:ext cx="3262785" cy="640904"/>
          </a:xfrm>
          <a:prstGeom prst="rect">
            <a:avLst/>
          </a:prstGeom>
        </p:spPr>
      </p:pic>
    </p:spTree>
    <p:extLst>
      <p:ext uri="{BB962C8B-B14F-4D97-AF65-F5344CB8AC3E}">
        <p14:creationId xmlns:p14="http://schemas.microsoft.com/office/powerpoint/2010/main" val="35257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6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1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6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1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1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4-High_Tech_TV_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27A20C9-37B6-4C5F-BC99-913DB51FA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736</Words>
  <Application>Microsoft Office PowerPoint</Application>
  <PresentationFormat>On-screen Show (4:3)</PresentationFormat>
  <Paragraphs>78</Paragraphs>
  <Slides>13</Slides>
  <Notes>13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34-High_Tech_TV_SHIP</vt:lpstr>
      <vt:lpstr>PowerPoint Presentation</vt:lpstr>
      <vt:lpstr>PowerPoint Presentation</vt:lpstr>
      <vt:lpstr>Viewing Statistics</vt:lpstr>
      <vt:lpstr>Blog Comment</vt:lpstr>
      <vt:lpstr>PowerPoint Presentation</vt:lpstr>
      <vt:lpstr>Estimated Cost</vt:lpstr>
      <vt:lpstr>PowerPoint Presentation</vt:lpstr>
      <vt:lpstr>Outcomes</vt:lpstr>
      <vt:lpstr>So, How Did I Do It?</vt:lpstr>
      <vt:lpstr>Google Search</vt:lpstr>
      <vt:lpstr>Google Analytics</vt:lpstr>
      <vt:lpstr>White Paper - Sage Publishing</vt:lpstr>
      <vt:lpstr>Partnership Student Comments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2018-02-27T21:02:55Z</dcterms:created>
  <dcterms:modified xsi:type="dcterms:W3CDTF">2018-03-04T13:37:10Z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TC027416159991</vt:lpwstr>
  </property>
</Properties>
</file>