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7" r:id="rId3"/>
    <p:sldId id="307" r:id="rId4"/>
    <p:sldId id="257" r:id="rId5"/>
    <p:sldId id="319" r:id="rId6"/>
    <p:sldId id="315" r:id="rId7"/>
    <p:sldId id="320" r:id="rId8"/>
    <p:sldId id="260" r:id="rId9"/>
    <p:sldId id="263" r:id="rId10"/>
    <p:sldId id="261" r:id="rId11"/>
    <p:sldId id="310" r:id="rId12"/>
    <p:sldId id="312" r:id="rId13"/>
    <p:sldId id="313" r:id="rId14"/>
    <p:sldId id="309" r:id="rId15"/>
  </p:sldIdLst>
  <p:sldSz cx="12192000" cy="6858000"/>
  <p:notesSz cx="6797675" cy="992663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310"/>
    <p:restoredTop sz="94479"/>
  </p:normalViewPr>
  <p:slideViewPr>
    <p:cSldViewPr snapToGrid="0" snapToObjects="1">
      <p:cViewPr varScale="1">
        <p:scale>
          <a:sx n="75" d="100"/>
          <a:sy n="75" d="100"/>
        </p:scale>
        <p:origin x="72" y="582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1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C6F5A-5524-472D-8F50-12155669D3D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477AA-54A2-498A-BC45-8DE9411D7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01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F19C-0739-0B40-9B73-C9AE265B31FA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488F7-B21A-7742-BC5E-427C1C491F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9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29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8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25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5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7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7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2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9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0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/>
              <a:t>Few universities reported differences for:</a:t>
            </a:r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en-GB" sz="2200" dirty="0"/>
              <a:t>Validation of assessment tasks  </a:t>
            </a:r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en-GB" sz="2200" dirty="0"/>
              <a:t>Internal approval of assessment </a:t>
            </a:r>
            <a:r>
              <a:rPr lang="en-GB" sz="2200" dirty="0" smtClean="0"/>
              <a:t>tasks</a:t>
            </a:r>
            <a:endParaRPr lang="en-GB" sz="2200" dirty="0"/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en-GB" sz="2200" dirty="0"/>
              <a:t>External oversight / approval of assessment tasks </a:t>
            </a:r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en-GB" sz="2200" dirty="0"/>
              <a:t>(First) marking of assessment tasks</a:t>
            </a:r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en-GB" sz="2200" dirty="0"/>
              <a:t>Internal moderation (including second marking) of marks for assessment tasks</a:t>
            </a:r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en-GB" sz="2200" dirty="0"/>
              <a:t>Treatment of mitigating circumstances</a:t>
            </a:r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en-GB" sz="2200" dirty="0"/>
              <a:t>The process for the verification of accurate mark transcription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99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  <a:t>  reassessment </a:t>
            </a:r>
            <a:r>
              <a:rPr lang="en-GB" sz="2000" b="0" i="0" u="none" strike="noStrike" kern="1200" dirty="0">
                <a:solidFill>
                  <a:schemeClr val="tx1"/>
                </a:solidFill>
                <a:effectLst/>
              </a:rPr>
              <a:t>poses challenges for management as it is in practice different from first </a:t>
            </a:r>
            <a: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  <a:t>assessment </a:t>
            </a:r>
          </a:p>
          <a:p>
            <a:pPr>
              <a:buAutoNum type="alphaLcParenR"/>
              <a:tabLst>
                <a:tab pos="182563" algn="l"/>
              </a:tabLst>
            </a:pPr>
            <a: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  <a:t>  some </a:t>
            </a:r>
            <a:r>
              <a:rPr lang="en-GB" sz="2000" b="0" i="0" u="none" strike="noStrike" kern="1200" dirty="0">
                <a:solidFill>
                  <a:schemeClr val="tx1"/>
                </a:solidFill>
                <a:effectLst/>
              </a:rPr>
              <a:t>Universities have recognised this and articulated some aspects  of  these </a:t>
            </a:r>
            <a: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  <a:t>	challenges </a:t>
            </a:r>
            <a:r>
              <a:rPr lang="en-GB" sz="2000" b="0" i="0" u="none" strike="noStrike" kern="1200" dirty="0">
                <a:solidFill>
                  <a:schemeClr val="tx1"/>
                </a:solidFill>
                <a:effectLst/>
              </a:rPr>
              <a:t>in their formal regulations and processes, </a:t>
            </a:r>
            <a: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</a:br>
            <a: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  <a:t>c)  maybe </a:t>
            </a:r>
            <a:r>
              <a:rPr lang="en-GB" sz="2000" b="0" i="0" u="none" strike="noStrike" kern="1200" dirty="0">
                <a:solidFill>
                  <a:schemeClr val="tx1"/>
                </a:solidFill>
                <a:effectLst/>
              </a:rPr>
              <a:t>we need to re-think the challenges of reassessment and reconceptualise </a:t>
            </a:r>
            <a: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  <a:t>it - </a:t>
            </a:r>
            <a:r>
              <a:rPr lang="en-GB" sz="2000" b="0" i="0" u="none" strike="noStrike" kern="1200" dirty="0">
                <a:solidFill>
                  <a:schemeClr val="tx1"/>
                </a:solidFill>
                <a:effectLst/>
              </a:rPr>
              <a:t>ie start from first principles, and in so doing put learning back to the centre of </a:t>
            </a:r>
            <a:r>
              <a:rPr lang="en-GB" sz="2000" b="0" i="0" u="none" strike="noStrike" kern="1200" dirty="0" smtClean="0">
                <a:solidFill>
                  <a:schemeClr val="tx1"/>
                </a:solidFill>
                <a:effectLst/>
              </a:rPr>
              <a:t>(</a:t>
            </a:r>
            <a:r>
              <a:rPr lang="en-GB" sz="2000" b="0" i="0" u="none" strike="noStrike" kern="1200" dirty="0">
                <a:solidFill>
                  <a:schemeClr val="tx1"/>
                </a:solidFill>
                <a:effectLst/>
              </a:rPr>
              <a:t>re)-assessment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3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2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88F7-B21A-7742-BC5E-427C1C491F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8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4A70-520B-4A46-A270-94D107DB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C6916-8937-BC40-928B-ACA422E0F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8BD2-2257-3D40-8C17-6DDFEAC7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CA10B-D010-FD40-A726-A1D7554F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DE7EB-F6CB-9742-9CB1-67F2AEA0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3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ACD5-ADD1-0B43-BCF9-4A281A97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3CD38-0581-C64C-BF24-2BCA948F8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162F8-48CC-4643-B1F0-C146BBCA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754CE-36CF-0849-A9CC-F5141D56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5DC04-4415-4841-AE7B-05E10677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76B90-1210-6E4E-9435-28803198C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CCA1C-3494-C547-973B-1458EA590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0AE64-6759-5D4C-8E01-E160EDE4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38C6-75FF-434D-9386-3591460F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01D8A-F190-0143-9D82-CE5DE2BF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8155-A91E-494B-9DCC-67480371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9293D-2EB2-E64C-B211-C9885A334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65135-F497-774E-8808-F4C8DBC0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99E1C-697A-2943-BC85-489004CE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75AD1-EA1D-9442-9B47-90A64E06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A2C0-3579-314F-812D-35D6F043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ECCD5-0C0E-C14D-99E0-0934628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CDAE2-A494-BF44-B47E-9253EE24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D027-1257-0243-8EFA-201D358B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1D42-6FD8-6D4F-BCDA-6C18BC74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6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5A46-B0A0-0149-A820-280CD882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0BAE-9227-0348-B9CB-978C12BF7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77068-B8DA-DD47-82C3-4F27DB6D4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7E2-DC00-904D-84D9-76172536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6379B-094E-4147-88C9-3559E263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62959-E573-D842-87EA-62211FF5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3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37C0-D802-B943-B68F-BC5048F6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76AC3-5A75-8544-9310-FA4C31CF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941E3-8D23-1146-91D1-66E78547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14392-D61F-734B-8D54-225A378CC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55974-713C-AA4D-9BE7-AC9D43431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5189B-B5FF-D641-86DF-DD5E015B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67E7-3F5B-194E-B8B7-6065D721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2000D-5186-5B4A-A8E5-ED661239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6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CD9D-BAD3-6A4B-BA7F-CD5AA957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3D3EB-BCAE-B649-96B6-39D9D5E9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0C05A-BAFE-374E-BC6D-1409ED69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D69C0-CDBD-9B43-8E26-7BFB79C9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94E52-6872-E943-B732-EDD9B74F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884EF-3D5B-CE48-B152-B58EE887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AF43E-8D88-4E4B-9C0D-F9757519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257E-2F7F-B74D-B4A0-B0A745BA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8AE8-1D38-4145-A264-A703B77B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CF10A-A629-3247-9C3B-D863E26D4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C20D5-EDF0-AF4C-9DCD-D325771C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31A24-9F7F-9043-A00D-044B1974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D0B2-096C-4F4F-8E18-EC89F0F1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5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B55A-D8A4-5C4A-8F9E-2834D8B9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C0AD9-0A1E-8143-9D45-80A025372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FC2F6-D5BA-0A45-9FE4-C567B55C3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E9210-0516-634D-B883-1C576610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79FF4-AD94-B840-9BA9-98F8146C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C81BE-37A5-B140-A373-9800484A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7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646D0-510C-8141-BAAF-9A010635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A9638-4348-7B4B-87A6-4A6CF19C2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B9547-2552-6F46-8587-DC20893E5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702B-CCAD-8347-A894-5195C4FDE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NUCCAT and SACWG AHE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C493A-1889-2342-8D5A-16399EDE7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2FB7-8A83-A242-9884-D54DF665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4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00D7-EC82-E946-A3B0-348044B37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Cinderella of UK assessment?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6B49B-B38D-0247-AFBB-9B221E1CE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16569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/>
              <a:t>Feedback to students on re-assessments</a:t>
            </a:r>
          </a:p>
          <a:p>
            <a:endParaRPr lang="en-US" sz="4000" b="1" dirty="0"/>
          </a:p>
          <a:p>
            <a:endParaRPr lang="en-US" sz="4000" b="1" dirty="0"/>
          </a:p>
          <a:p>
            <a:r>
              <a:rPr lang="en-US" sz="2600" b="1" dirty="0"/>
              <a:t>Marie Stowell, Wayne Turnbull, Harvey Woolf</a:t>
            </a:r>
          </a:p>
          <a:p>
            <a:r>
              <a:rPr lang="en-US" sz="2600" b="1" dirty="0"/>
              <a:t>NUCCAT and SACWG</a:t>
            </a:r>
          </a:p>
        </p:txBody>
      </p:sp>
    </p:spTree>
    <p:extLst>
      <p:ext uri="{BB962C8B-B14F-4D97-AF65-F5344CB8AC3E}">
        <p14:creationId xmlns:p14="http://schemas.microsoft.com/office/powerpoint/2010/main" val="104699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1689-A97D-C74D-9A6C-9D9404B8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</a:t>
            </a:r>
            <a:r>
              <a:rPr lang="en-US" b="1" dirty="0"/>
              <a:t>e-assessment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1598-BD1F-3348-8A29-221632380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b="1" dirty="0"/>
              <a:t>Not</a:t>
            </a:r>
            <a:r>
              <a:rPr lang="en-GB" sz="3200" dirty="0"/>
              <a:t> </a:t>
            </a:r>
            <a:r>
              <a:rPr lang="en-GB" sz="3200" i="1" dirty="0"/>
              <a:t>feedback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		a dialogue </a:t>
            </a:r>
          </a:p>
          <a:p>
            <a:pPr marL="0" indent="0">
              <a:buNone/>
            </a:pPr>
            <a:r>
              <a:rPr lang="en-GB" sz="3200" dirty="0"/>
              <a:t>but</a:t>
            </a:r>
          </a:p>
          <a:p>
            <a:pPr marL="0" indent="0">
              <a:buNone/>
            </a:pPr>
            <a:r>
              <a:rPr lang="en-GB" sz="3200" i="1" dirty="0"/>
              <a:t>feedout</a:t>
            </a:r>
            <a:r>
              <a:rPr lang="en-GB" sz="3200" dirty="0"/>
              <a:t> 	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		a monologue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Because re-assessment is:</a:t>
            </a:r>
          </a:p>
          <a:p>
            <a:r>
              <a:rPr lang="en-GB" sz="3600" dirty="0"/>
              <a:t>Designed to confirm threshold competence</a:t>
            </a:r>
          </a:p>
          <a:p>
            <a:r>
              <a:rPr lang="en-GB" sz="3600" dirty="0"/>
              <a:t>Not usually timed to allow dialogic feedback</a:t>
            </a:r>
          </a:p>
          <a:p>
            <a:r>
              <a:rPr lang="en-GB" sz="3600" dirty="0"/>
              <a:t>Timing of re-assessment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21C76-299C-8248-B59B-DE4D6682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A6356-68D9-8B4C-BAF4-75470D47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657" y="1461681"/>
            <a:ext cx="930534" cy="994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0D892-6286-D54A-B769-3D12A2087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22" y="2777850"/>
            <a:ext cx="2762214" cy="77524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0421F-7320-B149-8129-87623803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A5E58A6-1219-7F4E-ADCD-B1EABDF7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9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999BBA-28D0-594E-A380-517B6515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Reconceptualising</a:t>
            </a:r>
            <a:r>
              <a:rPr lang="en-US" b="1" dirty="0"/>
              <a:t> re-assessment </a:t>
            </a:r>
            <a:endParaRPr lang="en-GB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9870D9-74C5-3A4B-81C2-A0945D466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55800" y="2616994"/>
            <a:ext cx="2946400" cy="27686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6E36B80-E498-7B43-B767-45A8FF0141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0400" y="2839244"/>
            <a:ext cx="3505200" cy="2324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EB3BD-93BD-DC41-9338-744AAD24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CEF917-4462-0D42-B307-F79781FAC9DD}"/>
              </a:ext>
            </a:extLst>
          </p:cNvPr>
          <p:cNvSpPr/>
          <p:nvPr/>
        </p:nvSpPr>
        <p:spPr>
          <a:xfrm>
            <a:off x="482762" y="1893926"/>
            <a:ext cx="5423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Initial assessment = grading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18C208-D791-CC48-9437-1E0EF57AB409}"/>
              </a:ext>
            </a:extLst>
          </p:cNvPr>
          <p:cNvSpPr/>
          <p:nvPr/>
        </p:nvSpPr>
        <p:spPr>
          <a:xfrm>
            <a:off x="5906170" y="1940092"/>
            <a:ext cx="591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Re-assessment = confirming threshold achievement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267D8-7918-D74B-BDC5-AC02601B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E7AE7-DEC0-6C42-AB1A-FD771133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EEC0E4-367F-E944-AE90-6A3736AC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GB" b="1" dirty="0"/>
              <a:t>Principles of good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BA0C7-598F-C74E-BE72-CD75799C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CD489-E967-064F-9DE7-4DBAB60C71E7}"/>
              </a:ext>
            </a:extLst>
          </p:cNvPr>
          <p:cNvSpPr/>
          <p:nvPr/>
        </p:nvSpPr>
        <p:spPr>
          <a:xfrm>
            <a:off x="990600" y="1407815"/>
            <a:ext cx="10528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Helvetica" pitchFamily="2" charset="0"/>
              </a:rPr>
              <a:t>Good feedback practice should</a:t>
            </a:r>
            <a:r>
              <a:rPr lang="en-GB" dirty="0">
                <a:latin typeface="Helvetica" pitchFamily="2" charset="0"/>
              </a:rPr>
              <a:t>: </a:t>
            </a:r>
            <a:endParaRPr lang="en-GB" dirty="0" smtClean="0">
              <a:latin typeface="Helvetica" pitchFamily="2" charset="0"/>
            </a:endParaRPr>
          </a:p>
          <a:p>
            <a:pPr algn="ctr"/>
            <a:endParaRPr lang="en-GB" dirty="0"/>
          </a:p>
          <a:p>
            <a:pPr>
              <a:buFont typeface="+mj-lt"/>
              <a:buAutoNum type="arabicPeriod"/>
              <a:tabLst>
                <a:tab pos="533400" algn="l"/>
              </a:tabLst>
            </a:pPr>
            <a:r>
              <a:rPr lang="en-GB" dirty="0" smtClean="0">
                <a:latin typeface="Helvetica" pitchFamily="2" charset="0"/>
              </a:rPr>
              <a:t>	Clarify </a:t>
            </a:r>
            <a:r>
              <a:rPr lang="en-GB" dirty="0">
                <a:latin typeface="Helvetica" pitchFamily="2" charset="0"/>
              </a:rPr>
              <a:t>what good performance is (goals, criteria, standards) </a:t>
            </a:r>
            <a:r>
              <a:rPr lang="en-GB" dirty="0" smtClean="0">
                <a:latin typeface="Helvetica" pitchFamily="2" charset="0"/>
              </a:rPr>
              <a:t/>
            </a:r>
            <a:br>
              <a:rPr lang="en-GB" dirty="0" smtClean="0">
                <a:latin typeface="Helvetica" pitchFamily="2" charset="0"/>
              </a:rPr>
            </a:br>
            <a:endParaRPr lang="en-GB" dirty="0">
              <a:latin typeface="Helvetica" pitchFamily="2" charset="0"/>
            </a:endParaRPr>
          </a:p>
          <a:p>
            <a:pPr>
              <a:buFont typeface="+mj-lt"/>
              <a:buAutoNum type="arabicPeriod"/>
              <a:tabLst>
                <a:tab pos="533400" algn="l"/>
              </a:tabLst>
            </a:pPr>
            <a:r>
              <a:rPr lang="en-GB" dirty="0" smtClean="0">
                <a:latin typeface="Helvetica" pitchFamily="2" charset="0"/>
              </a:rPr>
              <a:t>	Facilitate </a:t>
            </a:r>
            <a:r>
              <a:rPr lang="en-GB" dirty="0">
                <a:latin typeface="Helvetica" pitchFamily="2" charset="0"/>
              </a:rPr>
              <a:t>the development of reflection and self-assessment in learning </a:t>
            </a:r>
            <a:r>
              <a:rPr lang="en-GB" dirty="0" smtClean="0">
                <a:latin typeface="Helvetica" pitchFamily="2" charset="0"/>
              </a:rPr>
              <a:t/>
            </a:r>
            <a:br>
              <a:rPr lang="en-GB" dirty="0" smtClean="0">
                <a:latin typeface="Helvetica" pitchFamily="2" charset="0"/>
              </a:rPr>
            </a:br>
            <a:endParaRPr lang="en-GB" dirty="0">
              <a:latin typeface="Helvetica" pitchFamily="2" charset="0"/>
            </a:endParaRPr>
          </a:p>
          <a:p>
            <a:pPr>
              <a:buFont typeface="+mj-lt"/>
              <a:buAutoNum type="arabicPeriod"/>
              <a:tabLst>
                <a:tab pos="533400" algn="l"/>
              </a:tabLst>
            </a:pPr>
            <a:r>
              <a:rPr lang="en-GB" dirty="0" smtClean="0">
                <a:latin typeface="Helvetica" pitchFamily="2" charset="0"/>
              </a:rPr>
              <a:t>	Deliver </a:t>
            </a:r>
            <a:r>
              <a:rPr lang="en-GB" dirty="0">
                <a:latin typeface="Helvetica" pitchFamily="2" charset="0"/>
              </a:rPr>
              <a:t>high quality feedback to students: that enables them to self-correct </a:t>
            </a:r>
            <a:r>
              <a:rPr lang="en-GB" dirty="0" smtClean="0">
                <a:latin typeface="Helvetica" pitchFamily="2" charset="0"/>
              </a:rPr>
              <a:t/>
            </a:r>
            <a:br>
              <a:rPr lang="en-GB" dirty="0" smtClean="0">
                <a:latin typeface="Helvetica" pitchFamily="2" charset="0"/>
              </a:rPr>
            </a:br>
            <a:endParaRPr lang="en-GB" dirty="0">
              <a:latin typeface="Helvetica" pitchFamily="2" charset="0"/>
            </a:endParaRPr>
          </a:p>
          <a:p>
            <a:pPr>
              <a:buFont typeface="+mj-lt"/>
              <a:buAutoNum type="arabicPeriod"/>
              <a:tabLst>
                <a:tab pos="533400" algn="l"/>
              </a:tabLst>
            </a:pPr>
            <a:r>
              <a:rPr lang="en-GB" dirty="0" smtClean="0">
                <a:latin typeface="Helvetica" pitchFamily="2" charset="0"/>
              </a:rPr>
              <a:t>	Encourage </a:t>
            </a:r>
            <a:r>
              <a:rPr lang="en-GB" dirty="0">
                <a:latin typeface="Helvetica" pitchFamily="2" charset="0"/>
              </a:rPr>
              <a:t>dialogue around learning (peer and tutor-student) </a:t>
            </a:r>
            <a:r>
              <a:rPr lang="en-GB" dirty="0" smtClean="0">
                <a:latin typeface="Helvetica" pitchFamily="2" charset="0"/>
              </a:rPr>
              <a:t/>
            </a:r>
            <a:br>
              <a:rPr lang="en-GB" dirty="0" smtClean="0">
                <a:latin typeface="Helvetica" pitchFamily="2" charset="0"/>
              </a:rPr>
            </a:br>
            <a:endParaRPr lang="en-GB" dirty="0">
              <a:latin typeface="Helvetica" pitchFamily="2" charset="0"/>
            </a:endParaRPr>
          </a:p>
          <a:p>
            <a:pPr>
              <a:buFont typeface="+mj-lt"/>
              <a:buAutoNum type="arabicPeriod"/>
              <a:tabLst>
                <a:tab pos="533400" algn="l"/>
              </a:tabLst>
            </a:pPr>
            <a:r>
              <a:rPr lang="en-GB" dirty="0" smtClean="0">
                <a:latin typeface="Helvetica" pitchFamily="2" charset="0"/>
              </a:rPr>
              <a:t>	Encourage </a:t>
            </a:r>
            <a:r>
              <a:rPr lang="en-GB" dirty="0">
                <a:latin typeface="Helvetica" pitchFamily="2" charset="0"/>
              </a:rPr>
              <a:t>positive motivational beliefs and self-esteem </a:t>
            </a:r>
            <a:r>
              <a:rPr lang="en-GB" dirty="0" smtClean="0">
                <a:latin typeface="Helvetica" pitchFamily="2" charset="0"/>
              </a:rPr>
              <a:t/>
            </a:r>
            <a:br>
              <a:rPr lang="en-GB" dirty="0" smtClean="0">
                <a:latin typeface="Helvetica" pitchFamily="2" charset="0"/>
              </a:rPr>
            </a:br>
            <a:endParaRPr lang="en-GB" dirty="0">
              <a:latin typeface="Helvetica" pitchFamily="2" charset="0"/>
            </a:endParaRPr>
          </a:p>
          <a:p>
            <a:pPr>
              <a:buFont typeface="+mj-lt"/>
              <a:buAutoNum type="arabicPeriod"/>
              <a:tabLst>
                <a:tab pos="533400" algn="l"/>
              </a:tabLst>
            </a:pPr>
            <a:r>
              <a:rPr lang="en-GB" dirty="0" smtClean="0">
                <a:latin typeface="Helvetica" pitchFamily="2" charset="0"/>
              </a:rPr>
              <a:t>	Provide </a:t>
            </a:r>
            <a:r>
              <a:rPr lang="en-GB" dirty="0">
                <a:latin typeface="Helvetica" pitchFamily="2" charset="0"/>
              </a:rPr>
              <a:t>opportunities to act on feedback </a:t>
            </a:r>
            <a:r>
              <a:rPr lang="en-GB" dirty="0" smtClean="0">
                <a:latin typeface="Helvetica" pitchFamily="2" charset="0"/>
              </a:rPr>
              <a:t/>
            </a:r>
            <a:br>
              <a:rPr lang="en-GB" dirty="0" smtClean="0">
                <a:latin typeface="Helvetica" pitchFamily="2" charset="0"/>
              </a:rPr>
            </a:br>
            <a:endParaRPr lang="en-GB" dirty="0">
              <a:latin typeface="Helvetica" pitchFamily="2" charset="0"/>
            </a:endParaRPr>
          </a:p>
          <a:p>
            <a:pPr>
              <a:buFont typeface="+mj-lt"/>
              <a:buAutoNum type="arabicPeriod"/>
              <a:tabLst>
                <a:tab pos="533400" algn="l"/>
              </a:tabLst>
            </a:pPr>
            <a:r>
              <a:rPr lang="en-GB" dirty="0" smtClean="0">
                <a:latin typeface="Helvetica" pitchFamily="2" charset="0"/>
              </a:rPr>
              <a:t>	Provide </a:t>
            </a:r>
            <a:r>
              <a:rPr lang="en-GB" dirty="0">
                <a:latin typeface="Helvetica" pitchFamily="2" charset="0"/>
              </a:rPr>
              <a:t>information that teachers can use to help shape their teaching </a:t>
            </a:r>
            <a:r>
              <a:rPr lang="en-GB" dirty="0" smtClean="0">
                <a:latin typeface="Helvetica" pitchFamily="2" charset="0"/>
              </a:rPr>
              <a:t/>
            </a:r>
            <a:br>
              <a:rPr lang="en-GB" dirty="0" smtClean="0">
                <a:latin typeface="Helvetica" pitchFamily="2" charset="0"/>
              </a:rPr>
            </a:br>
            <a:endParaRPr lang="en-GB" dirty="0"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From Gibbs and Simpson (2004) and Nicol and Macfarlane-Dick (2006) 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1D709A-82ED-2B4A-8FE5-7C70F6A6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05BE3-B603-E94A-A296-E74FA4FF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290E1-5BDD-A648-9ABB-6C3057B1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Re-assessment feedback and good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53520-6FD8-744E-AE69-E39C2328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Feedback on re-assessment likely to be effective if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dirty="0"/>
          </a:p>
          <a:p>
            <a:pPr lvl="1"/>
            <a:r>
              <a:rPr lang="en-GB" dirty="0"/>
              <a:t>Re-assessment occurs soon after feedback on initial </a:t>
            </a:r>
            <a:r>
              <a:rPr lang="en-GB" dirty="0" smtClean="0"/>
              <a:t>assessment</a:t>
            </a:r>
            <a:br>
              <a:rPr lang="en-GB" dirty="0" smtClean="0"/>
            </a:br>
            <a:endParaRPr lang="en-GB" dirty="0"/>
          </a:p>
          <a:p>
            <a:pPr lvl="1"/>
            <a:r>
              <a:rPr lang="en-GB" dirty="0"/>
              <a:t>Students are required show how they have used the specific feedback on the failed </a:t>
            </a:r>
            <a:r>
              <a:rPr lang="en-GB" dirty="0" smtClean="0"/>
              <a:t>task</a:t>
            </a:r>
            <a:br>
              <a:rPr lang="en-GB" dirty="0" smtClean="0"/>
            </a:br>
            <a:endParaRPr lang="en-GB" dirty="0"/>
          </a:p>
          <a:p>
            <a:pPr lvl="1"/>
            <a:r>
              <a:rPr lang="en-GB" dirty="0"/>
              <a:t>The failed task is reworked (how work for exams</a:t>
            </a:r>
            <a:r>
              <a:rPr lang="en-GB" dirty="0" smtClean="0"/>
              <a:t>?)</a:t>
            </a:r>
            <a:br>
              <a:rPr lang="en-GB" dirty="0" smtClean="0"/>
            </a:br>
            <a:endParaRPr lang="en-GB" dirty="0"/>
          </a:p>
          <a:p>
            <a:pPr lvl="1"/>
            <a:r>
              <a:rPr lang="en-GB" dirty="0"/>
              <a:t>Students are asked to self-assess re-submitted work (in terms of, e.g., strengths and weaknesses)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9F8F5D-CF63-934C-AB72-D4195A41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094175-AC53-2544-A07F-664D95D4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FDB5C6-D95C-1246-88A9-22509D91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8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FFA3-C5A3-D64C-90E0-7AC7D6ED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Re-assessment feedback: some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7DC2-2D55-4240-9D0E-0E3B49FF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an ideal timing of re-assessment?</a:t>
            </a:r>
          </a:p>
          <a:p>
            <a:r>
              <a:rPr lang="en-US" dirty="0"/>
              <a:t>How do markers mark re-assessed work?</a:t>
            </a:r>
          </a:p>
          <a:p>
            <a:r>
              <a:rPr lang="en-US" dirty="0"/>
              <a:t>What are markers’ expectations of re-assessed work?</a:t>
            </a:r>
          </a:p>
          <a:p>
            <a:r>
              <a:rPr lang="en-US" dirty="0"/>
              <a:t>What do students expect of re-assessment feedback?</a:t>
            </a:r>
          </a:p>
          <a:p>
            <a:r>
              <a:rPr lang="en-GB" dirty="0"/>
              <a:t>How provide support for students who do not submit for initial assessment?</a:t>
            </a:r>
          </a:p>
          <a:p>
            <a:r>
              <a:rPr lang="en-GB" dirty="0"/>
              <a:t>What should students’ entitlements be about feedback on re-assessment?</a:t>
            </a:r>
            <a:br>
              <a:rPr lang="en-GB" dirty="0"/>
            </a:b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FE56A-0FF1-7444-88ED-AC590242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D4643-C576-2E45-A977-0689D3DE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40A49F-AD73-9C42-8A6E-FBFDD76A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833997-B73C-3047-B157-2075EE35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F4DE1A-68DA-2841-808A-18E03097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The importance re-assessment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Variability of re-assessment policy and practice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Reconceptualising re-assessment and re-assessment feedback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Re-assessment feedback: some issues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3D471-5268-8C4C-9A45-9D3FA919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FACD5-C640-9E46-BDC1-2B9093E3B1EC}"/>
              </a:ext>
            </a:extLst>
          </p:cNvPr>
          <p:cNvSpPr txBox="1"/>
          <p:nvPr/>
        </p:nvSpPr>
        <p:spPr>
          <a:xfrm>
            <a:off x="10403174" y="3087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F2CD5C-11A0-394F-A774-8FB3F224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5F68E5-A9F4-9E4A-BCF3-D45146D8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3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205E45-BA99-D846-B7B6-D8D93953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The importance re-assessment 1</a:t>
            </a:r>
            <a:endParaRPr lang="en-GB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1F7D7-F05B-DA47-B1C0-EC43B352D53F}"/>
              </a:ext>
            </a:extLst>
          </p:cNvPr>
          <p:cNvSpPr/>
          <p:nvPr/>
        </p:nvSpPr>
        <p:spPr>
          <a:xfrm>
            <a:off x="2927648" y="1936415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9 universities submitted results for </a:t>
            </a:r>
            <a:r>
              <a:rPr lang="en-GB" b="1" dirty="0"/>
              <a:t>nearly 20,000 students who progressed from L4 to L5</a:t>
            </a:r>
            <a:r>
              <a:rPr lang="en-GB" dirty="0"/>
              <a:t> (N=19,828)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7204F0-5B4A-2247-9EEF-78F49DB77182}"/>
              </a:ext>
            </a:extLst>
          </p:cNvPr>
          <p:cNvSpPr/>
          <p:nvPr/>
        </p:nvSpPr>
        <p:spPr>
          <a:xfrm>
            <a:off x="2110933" y="1835259"/>
            <a:ext cx="3418310" cy="1956638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BDA705-CA62-AF43-B2A3-D0B3F97C9243}"/>
              </a:ext>
            </a:extLst>
          </p:cNvPr>
          <p:cNvSpPr/>
          <p:nvPr/>
        </p:nvSpPr>
        <p:spPr>
          <a:xfrm>
            <a:off x="7451810" y="1690688"/>
            <a:ext cx="20882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Almost</a:t>
            </a:r>
            <a:r>
              <a:rPr lang="en-GB" sz="2800" b="1" dirty="0">
                <a:solidFill>
                  <a:srgbClr val="FF0000"/>
                </a:solidFill>
              </a:rPr>
              <a:t> 25%</a:t>
            </a:r>
            <a:r>
              <a:rPr lang="en-GB" sz="2800" dirty="0">
                <a:solidFill>
                  <a:srgbClr val="FF0000"/>
                </a:solidFill>
              </a:rPr>
              <a:t> failed at least one Level 4 module </a:t>
            </a:r>
            <a:r>
              <a:rPr lang="en-GB" sz="2800" b="1" dirty="0">
                <a:solidFill>
                  <a:srgbClr val="FF0000"/>
                </a:solidFill>
              </a:rPr>
              <a:t>at the first attempt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1184E9-22B5-D647-A9A6-A0306E9F3B15}"/>
              </a:ext>
            </a:extLst>
          </p:cNvPr>
          <p:cNvSpPr/>
          <p:nvPr/>
        </p:nvSpPr>
        <p:spPr>
          <a:xfrm>
            <a:off x="6619159" y="1374108"/>
            <a:ext cx="3511160" cy="360885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27F88-86C0-8D40-9CB2-2E463753625B}"/>
              </a:ext>
            </a:extLst>
          </p:cNvPr>
          <p:cNvSpPr txBox="1"/>
          <p:nvPr/>
        </p:nvSpPr>
        <p:spPr>
          <a:xfrm>
            <a:off x="444843" y="5498757"/>
            <a:ext cx="537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NUCCAT-SACWG Progression Project Phase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2C267-7E53-6544-BD59-88A819A9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B0697-ED09-0847-B7B1-5E161369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0885C-4A7C-2A42-B051-591830EA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2D1F-13AD-1D41-894C-049FC761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importance re-assessment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8AE1B-B3A1-B74E-8B0D-2A6BEB12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0189" y="1825625"/>
            <a:ext cx="6891621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22813-FB81-5C4F-BC53-73E2DD8F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5B98A-6A20-8D41-B94C-9F8ECA637F18}"/>
              </a:ext>
            </a:extLst>
          </p:cNvPr>
          <p:cNvSpPr txBox="1"/>
          <p:nvPr/>
        </p:nvSpPr>
        <p:spPr>
          <a:xfrm>
            <a:off x="838200" y="5831174"/>
            <a:ext cx="30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OIA, Annual Report 2017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9449A-DD68-BD4E-B4B7-BDCE5FD0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4E25D4-9738-AE45-ADA4-26618FD8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9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F750-352B-0043-8F12-0245C03C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Variability of re-assessment policy and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313E4-FAEC-D444-B42E-5AC7DC8C5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Timing</a:t>
            </a:r>
            <a:r>
              <a:rPr lang="en-GB" sz="2000" dirty="0"/>
              <a:t> </a:t>
            </a:r>
          </a:p>
          <a:p>
            <a:pPr marL="914400" lvl="2" indent="0">
              <a:buNone/>
            </a:pPr>
            <a:r>
              <a:rPr lang="en-GB" dirty="0"/>
              <a:t>Within year</a:t>
            </a:r>
          </a:p>
          <a:p>
            <a:pPr marL="914400" lvl="2" indent="0">
              <a:buNone/>
            </a:pPr>
            <a:r>
              <a:rPr lang="en-GB" dirty="0"/>
              <a:t>End of year</a:t>
            </a:r>
          </a:p>
          <a:p>
            <a:pPr marL="914400" lvl="2" indent="0">
              <a:buNone/>
            </a:pPr>
            <a:r>
              <a:rPr lang="en-GB" dirty="0"/>
              <a:t>Next opportunity</a:t>
            </a:r>
          </a:p>
          <a:p>
            <a:r>
              <a:rPr lang="en-GB" b="1" dirty="0"/>
              <a:t>Nature of task</a:t>
            </a:r>
          </a:p>
          <a:p>
            <a:pPr marL="914400" lvl="2" indent="0">
              <a:buNone/>
            </a:pPr>
            <a:r>
              <a:rPr lang="en-GB" dirty="0"/>
              <a:t>New task, same type of assessment</a:t>
            </a:r>
          </a:p>
          <a:p>
            <a:pPr marL="914400" lvl="2" indent="0">
              <a:buNone/>
            </a:pPr>
            <a:r>
              <a:rPr lang="en-GB" dirty="0"/>
              <a:t>Different type of assessment</a:t>
            </a:r>
          </a:p>
          <a:p>
            <a:pPr marL="914400" lvl="2" indent="0">
              <a:buNone/>
            </a:pPr>
            <a:r>
              <a:rPr lang="en-GB" dirty="0"/>
              <a:t>Re-working original task</a:t>
            </a:r>
          </a:p>
          <a:p>
            <a:r>
              <a:rPr lang="en-GB" b="1" dirty="0"/>
              <a:t>Support</a:t>
            </a:r>
          </a:p>
          <a:p>
            <a:pPr marL="914400" lvl="2" indent="0">
              <a:buNone/>
            </a:pPr>
            <a:r>
              <a:rPr lang="en-GB" dirty="0"/>
              <a:t>Generic</a:t>
            </a:r>
          </a:p>
          <a:p>
            <a:pPr marL="914400" lvl="2" indent="0">
              <a:buNone/>
            </a:pPr>
            <a:r>
              <a:rPr lang="en-GB" dirty="0"/>
              <a:t>Specific</a:t>
            </a:r>
          </a:p>
          <a:p>
            <a:r>
              <a:rPr lang="en-GB" b="1" dirty="0"/>
              <a:t>How marked</a:t>
            </a:r>
            <a:endParaRPr lang="en-GB" dirty="0"/>
          </a:p>
          <a:p>
            <a:pPr marL="914400" lvl="2" indent="0">
              <a:buNone/>
            </a:pPr>
            <a:r>
              <a:rPr lang="en-GB" dirty="0"/>
              <a:t>Bare pass</a:t>
            </a:r>
          </a:p>
          <a:p>
            <a:pPr marL="914400" lvl="2" indent="0">
              <a:buNone/>
            </a:pPr>
            <a:r>
              <a:rPr lang="en-GB" dirty="0"/>
              <a:t>Full grade</a:t>
            </a:r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7C5CA-6528-B748-908F-8760AB1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9284D-85F2-854D-95C0-3BC08905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401DB0-DA17-D14D-B43C-76A8703A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1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BB49-11AF-9249-8E74-F858065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Re-assessment policy and practice survey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A5321-3B1B-FE40-BFCD-385AD89A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dirty="0"/>
              <a:t>Do universities formally articulate different regulations and processes for the management of initial assessment and re-assessment?</a:t>
            </a:r>
            <a:endParaRPr lang="en-GB" dirty="0"/>
          </a:p>
          <a:p>
            <a:pPr marL="0" indent="0">
              <a:buNone/>
            </a:pPr>
            <a:r>
              <a:rPr lang="en-GB" b="1" i="1" dirty="0"/>
              <a:t>Several universities reported differences for:</a:t>
            </a:r>
            <a:endParaRPr lang="en-GB" dirty="0"/>
          </a:p>
          <a:p>
            <a:pPr lvl="1" indent="-508000">
              <a:buFont typeface="Wingdings" panose="05000000000000000000" pitchFamily="2" charset="2"/>
              <a:buChar char="Ø"/>
            </a:pPr>
            <a:r>
              <a:rPr lang="en-GB" sz="2800" dirty="0"/>
              <a:t>Timelines for the completion of stages of the assessment and marking process</a:t>
            </a:r>
          </a:p>
          <a:p>
            <a:pPr lvl="1" indent="-508000">
              <a:buFont typeface="Wingdings" panose="05000000000000000000" pitchFamily="2" charset="2"/>
              <a:buChar char="Ø"/>
            </a:pPr>
            <a:r>
              <a:rPr lang="en-GB" sz="2800" dirty="0"/>
              <a:t>Involvement of external examiners in the moderation of marks for assessment tasks </a:t>
            </a:r>
          </a:p>
          <a:p>
            <a:pPr lvl="1" indent="-508000">
              <a:buFont typeface="Wingdings" panose="05000000000000000000" pitchFamily="2" charset="2"/>
              <a:buChar char="Ø"/>
            </a:pPr>
            <a:r>
              <a:rPr lang="en-GB" sz="2800" dirty="0"/>
              <a:t>The timing and form of the provision of feedback to students</a:t>
            </a:r>
          </a:p>
          <a:p>
            <a:pPr lvl="1" indent="-508000">
              <a:buFont typeface="Wingdings" panose="05000000000000000000" pitchFamily="2" charset="2"/>
              <a:buChar char="Ø"/>
            </a:pPr>
            <a:r>
              <a:rPr lang="en-GB" sz="2800" dirty="0"/>
              <a:t>Formal release of results to student </a:t>
            </a:r>
          </a:p>
          <a:p>
            <a:pPr lvl="1" indent="-508000">
              <a:buFont typeface="Wingdings" panose="05000000000000000000" pitchFamily="2" charset="2"/>
              <a:buChar char="Ø"/>
            </a:pPr>
            <a:r>
              <a:rPr lang="en-GB" sz="2800" dirty="0"/>
              <a:t>Extent to which the form of assessment may be varied from that initially validated (for example, replacing group work with a </a:t>
            </a:r>
            <a:r>
              <a:rPr lang="en-GB" sz="2800" dirty="0" smtClean="0"/>
              <a:t>report) </a:t>
            </a:r>
            <a:endParaRPr lang="en-GB" sz="2800" dirty="0"/>
          </a:p>
          <a:p>
            <a:pPr lvl="1" indent="-508000">
              <a:buFont typeface="Wingdings" panose="05000000000000000000" pitchFamily="2" charset="2"/>
              <a:buChar char="Ø"/>
            </a:pPr>
            <a:r>
              <a:rPr lang="en-GB" sz="2800" dirty="0"/>
              <a:t>Scheduling of assessment sittings / submissions</a:t>
            </a:r>
          </a:p>
          <a:p>
            <a:pPr lvl="1" indent="-508000">
              <a:buFont typeface="Wingdings" panose="05000000000000000000" pitchFamily="2" charset="2"/>
              <a:buChar char="Ø"/>
            </a:pPr>
            <a:r>
              <a:rPr lang="en-GB" sz="2800" dirty="0"/>
              <a:t>Membership of Assessment Boards (or equivalent), including arrangements for chairing and administration/Quoracy of Boards</a:t>
            </a:r>
          </a:p>
          <a:p>
            <a:pPr marL="457200" lvl="1" indent="0">
              <a:buNone/>
            </a:pPr>
            <a:endParaRPr lang="en-GB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5BF14-28F9-E74B-8E66-189A2DD3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27957-E24F-2345-92B0-33D02129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478879-DE8B-B441-8950-1067882E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0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D7A7DE-9949-E348-A6D2-D5932DB7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Reconceptualising re-assessment and re-assessment feedback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A416AC-BFA0-1643-A6B4-6C3A898AE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BBD63-A34A-084F-875A-799367A0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5AC117-E00F-C644-BB31-A5D635F5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2D74E-F5CB-C849-993C-677CE45D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7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9815-B825-BB47-9CF0-D477C8DB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Re-assessment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1702-D7C9-D14D-8E16-7AACED971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Re-assessment more assessment </a:t>
            </a:r>
            <a:r>
              <a:rPr lang="en-US" sz="3600" b="1" i="1" dirty="0">
                <a:solidFill>
                  <a:srgbClr val="FF0000"/>
                </a:solidFill>
              </a:rPr>
              <a:t>of</a:t>
            </a:r>
            <a:r>
              <a:rPr lang="en-US" sz="3600" i="1" dirty="0"/>
              <a:t> learning than assessment </a:t>
            </a:r>
            <a:r>
              <a:rPr lang="en-US" sz="3600" b="1" i="1" dirty="0">
                <a:solidFill>
                  <a:srgbClr val="FF0000"/>
                </a:solidFill>
              </a:rPr>
              <a:t>for</a:t>
            </a:r>
            <a:r>
              <a:rPr lang="en-US" sz="3600" i="1" dirty="0"/>
              <a:t> learning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suggests a need to reconsider how re-assessment feedback is approached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B57FF-4BF8-024E-A37B-AE1DCD16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14DA0-F8F7-7446-9B40-C74211C7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BDCCB8-8668-4F4A-8108-1AAF6317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2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346662" y="997527"/>
            <a:ext cx="33251" cy="38155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44436" y="5503025"/>
            <a:ext cx="7822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86495" y="731520"/>
            <a:ext cx="7805650" cy="43585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7899" y="2419004"/>
            <a:ext cx="103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999451" y="720528"/>
            <a:ext cx="694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Dialogic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337" y="4813069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Monologic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76050" y="5503025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Timeline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4437" y="4951568"/>
            <a:ext cx="7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Early stage formative assessment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9000" y="4949029"/>
            <a:ext cx="1340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Mid-stage summative essay with formative function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4879" y="4953286"/>
            <a:ext cx="79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Initial summative exam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22233" y="5204455"/>
            <a:ext cx="9582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Re-assessment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385753" y="859027"/>
            <a:ext cx="357447" cy="279817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Explosion 1 19"/>
          <p:cNvSpPr/>
          <p:nvPr/>
        </p:nvSpPr>
        <p:spPr>
          <a:xfrm>
            <a:off x="4731550" y="2194560"/>
            <a:ext cx="465513" cy="31588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691" y="3482001"/>
            <a:ext cx="530398" cy="359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790" y="4638502"/>
            <a:ext cx="581909" cy="3946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07422" y="639188"/>
            <a:ext cx="3151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Feedback Trajectory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F6C17D-C1B9-B548-8B52-8BF148FF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NUCCAT and SACWG AHE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C6856-4827-F442-8299-F552AB88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2FB7-8A83-A242-9884-D54DF66559E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80B878-00C2-C946-A78B-EAF76C87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72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b5b02f4-d8e5-48c2-a93d-68b2e84df5b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582</Words>
  <Application>Microsoft Office PowerPoint</Application>
  <PresentationFormat>Widescreen</PresentationFormat>
  <Paragraphs>167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Wingdings</vt:lpstr>
      <vt:lpstr>Office Theme</vt:lpstr>
      <vt:lpstr>The Cinderella of UK assessment?  </vt:lpstr>
      <vt:lpstr>Overview</vt:lpstr>
      <vt:lpstr>The importance re-assessment 1</vt:lpstr>
      <vt:lpstr>The importance re-assessment 2</vt:lpstr>
      <vt:lpstr>Variability of re-assessment policy and practice </vt:lpstr>
      <vt:lpstr>Re-assessment policy and practice survey</vt:lpstr>
      <vt:lpstr>Reconceptualising re-assessment and re-assessment feedback</vt:lpstr>
      <vt:lpstr>Re-assessment practice</vt:lpstr>
      <vt:lpstr>PowerPoint Presentation</vt:lpstr>
      <vt:lpstr>Re-assessment feedback</vt:lpstr>
      <vt:lpstr>Reconceptualising re-assessment </vt:lpstr>
      <vt:lpstr>Principles of good practice</vt:lpstr>
      <vt:lpstr>Re-assessment feedback and good practice</vt:lpstr>
      <vt:lpstr>Re-assessment feedback: some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Cinderella of UK assessment?</dc:title>
  <dc:creator>Harvey Woolf</dc:creator>
  <cp:lastModifiedBy>Maureen Beckwith</cp:lastModifiedBy>
  <cp:revision>65</cp:revision>
  <cp:lastPrinted>2018-06-27T08:51:46Z</cp:lastPrinted>
  <dcterms:created xsi:type="dcterms:W3CDTF">2018-05-20T19:03:47Z</dcterms:created>
  <dcterms:modified xsi:type="dcterms:W3CDTF">2018-06-27T08:54:10Z</dcterms:modified>
</cp:coreProperties>
</file>