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8"/>
  </p:notesMasterIdLst>
  <p:sldIdLst>
    <p:sldId id="296" r:id="rId2"/>
    <p:sldId id="297" r:id="rId3"/>
    <p:sldId id="298" r:id="rId4"/>
    <p:sldId id="299" r:id="rId5"/>
    <p:sldId id="300" r:id="rId6"/>
    <p:sldId id="30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05C9D-BD76-47DC-8ACF-37BB38E84D92}" type="datetimeFigureOut">
              <a:rPr lang="en-GB" smtClean="0"/>
              <a:t>24/07/2018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81AB2-7EEC-48BA-86D7-743E12F638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9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4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786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9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14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3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34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4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8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2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Improving guidance for students on module 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Oran Devilly &amp; Lesley Spiers</a:t>
            </a:r>
          </a:p>
          <a:p>
            <a:r>
              <a:rPr lang="en-GB" sz="1800" dirty="0"/>
              <a:t>Updates : 2017-18</a:t>
            </a:r>
          </a:p>
        </p:txBody>
      </p:sp>
    </p:spTree>
    <p:extLst>
      <p:ext uri="{BB962C8B-B14F-4D97-AF65-F5344CB8AC3E}">
        <p14:creationId xmlns:p14="http://schemas.microsoft.com/office/powerpoint/2010/main" val="18468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950554"/>
            <a:ext cx="6447501" cy="3876261"/>
          </a:xfrm>
        </p:spPr>
        <p:txBody>
          <a:bodyPr/>
          <a:lstStyle/>
          <a:p>
            <a:r>
              <a:rPr lang="en-GB" sz="1950" dirty="0"/>
              <a:t>Academic support identified as an area for improvement, with a significant number of courses scoring poorly in relation to communication, information and guidance concerning module choices.</a:t>
            </a:r>
          </a:p>
          <a:p>
            <a:r>
              <a:rPr lang="en-GB" sz="1950" dirty="0"/>
              <a:t>Project Aimed to:</a:t>
            </a:r>
          </a:p>
          <a:p>
            <a:pPr lvl="1"/>
            <a:r>
              <a:rPr lang="en-GB" sz="1725" dirty="0"/>
              <a:t>Identify issues in this area</a:t>
            </a:r>
          </a:p>
          <a:p>
            <a:pPr lvl="1"/>
            <a:r>
              <a:rPr lang="en-GB" sz="1725" dirty="0"/>
              <a:t>Review existing sources / systems of information and guidance</a:t>
            </a:r>
          </a:p>
          <a:p>
            <a:pPr lvl="1"/>
            <a:r>
              <a:rPr lang="en-GB" sz="1725" dirty="0"/>
              <a:t>Identify the kind of information and guidance students would like</a:t>
            </a:r>
          </a:p>
          <a:p>
            <a:pPr lvl="1"/>
            <a:r>
              <a:rPr lang="en-GB" sz="1725" dirty="0"/>
              <a:t>Improve student satisfaction through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116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065971"/>
            <a:ext cx="6447501" cy="990600"/>
          </a:xfrm>
        </p:spPr>
        <p:txBody>
          <a:bodyPr/>
          <a:lstStyle/>
          <a:p>
            <a:r>
              <a:rPr lang="en-GB" dirty="0"/>
              <a:t>Data Collected from student representatives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725" y="2031633"/>
            <a:ext cx="2855422" cy="3481148"/>
          </a:xfrm>
        </p:spPr>
        <p:txBody>
          <a:bodyPr>
            <a:normAutofit/>
          </a:bodyPr>
          <a:lstStyle/>
          <a:p>
            <a:r>
              <a:rPr lang="en-GB" dirty="0"/>
              <a:t>Which of the following is most important when making module choice: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dirty="0"/>
          </a:p>
          <a:p>
            <a:r>
              <a:rPr lang="en-GB" dirty="0"/>
              <a:t>Who or what is your first point of contact when looking for module information:</a:t>
            </a:r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66" y="2012932"/>
            <a:ext cx="4026533" cy="1594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66" y="3918411"/>
            <a:ext cx="4026533" cy="159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74429"/>
            <a:ext cx="6447501" cy="638195"/>
          </a:xfrm>
        </p:spPr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12624"/>
            <a:ext cx="6677991" cy="4184374"/>
          </a:xfrm>
        </p:spPr>
        <p:txBody>
          <a:bodyPr vert="horz" lIns="68580" tIns="34290" rIns="68580" bIns="34290" rtlCol="0" anchor="t">
            <a:normAutofit lnSpcReduction="10000"/>
          </a:bodyPr>
          <a:lstStyle/>
          <a:p>
            <a:r>
              <a:rPr lang="en-GB" sz="1800" b="1" dirty="0"/>
              <a:t>Ensuring information accuracy: </a:t>
            </a:r>
            <a:endParaRPr lang="en-GB" sz="1800" dirty="0"/>
          </a:p>
          <a:p>
            <a:pPr lvl="1"/>
            <a:r>
              <a:rPr lang="en-GB" sz="1500" dirty="0"/>
              <a:t>concise and up-to-date information about modules is provided</a:t>
            </a:r>
          </a:p>
          <a:p>
            <a:pPr lvl="1"/>
            <a:r>
              <a:rPr lang="en-GB" sz="1500" dirty="0"/>
              <a:t>Module Leaders should be asked to ensure the information on SOLE is accurate in a timely manner before the module selection process</a:t>
            </a:r>
            <a:endParaRPr lang="en-GB" dirty="0"/>
          </a:p>
          <a:p>
            <a:pPr lvl="1"/>
            <a:r>
              <a:rPr lang="en-GB" sz="1500" dirty="0"/>
              <a:t>Ensure Module Leaders / Associate Lecturers and any involved staff with modules are comfortable giving appropriate advice to students or know where they can direct a student for more course specific vs module specific advice </a:t>
            </a:r>
            <a:endParaRPr lang="en-GB"/>
          </a:p>
          <a:p>
            <a:pPr lvl="1"/>
            <a:r>
              <a:rPr lang="en-GB" sz="1500" dirty="0"/>
              <a:t>Ensure that students are informed about their choices not least on how to access information and providing clear guidance on which modules to select – particularly imperative for Joint Students.</a:t>
            </a:r>
          </a:p>
          <a:p>
            <a:r>
              <a:rPr lang="en-GB" sz="1800" b="1" dirty="0"/>
              <a:t>How to provide information on modules:</a:t>
            </a:r>
            <a:endParaRPr lang="en-GB" sz="1800" dirty="0"/>
          </a:p>
          <a:p>
            <a:pPr lvl="1"/>
            <a:r>
              <a:rPr lang="en-GB" sz="1500" dirty="0"/>
              <a:t>Module fairs versus alternatives?</a:t>
            </a:r>
            <a:endParaRPr lang="en-US" sz="1500" dirty="0"/>
          </a:p>
          <a:p>
            <a:pPr lvl="1"/>
            <a:r>
              <a:rPr lang="en-GB" sz="1500" dirty="0"/>
              <a:t>Consider start dates for module selection process</a:t>
            </a:r>
            <a:endParaRPr lang="en-US" sz="1500" dirty="0"/>
          </a:p>
          <a:p>
            <a:pPr lvl="1"/>
            <a:r>
              <a:rPr lang="en-GB" sz="1500" dirty="0"/>
              <a:t>Module descriptions &amp; Module Directory</a:t>
            </a:r>
          </a:p>
          <a:p>
            <a:pPr lvl="1"/>
            <a:endParaRPr lang="en-GB" sz="1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Comparison from last year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2043199"/>
            <a:ext cx="5453639" cy="3277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40609" y="2503170"/>
            <a:ext cx="147162" cy="147162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0608" y="2774871"/>
            <a:ext cx="147163" cy="147163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7771" y="2414171"/>
            <a:ext cx="55015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6715" y="2711798"/>
            <a:ext cx="55015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6959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016277"/>
            <a:ext cx="6447501" cy="785192"/>
          </a:xfrm>
        </p:spPr>
        <p:txBody>
          <a:bodyPr/>
          <a:lstStyle/>
          <a:p>
            <a:r>
              <a:rPr lang="en-GB" dirty="0"/>
              <a:t>Further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52381"/>
            <a:ext cx="6707808" cy="4189342"/>
          </a:xfrm>
        </p:spPr>
        <p:txBody>
          <a:bodyPr>
            <a:normAutofit/>
          </a:bodyPr>
          <a:lstStyle/>
          <a:p>
            <a:r>
              <a:rPr lang="en-GB" sz="1800" dirty="0"/>
              <a:t>Total Average Satisfaction up from 61% to 65% over last year</a:t>
            </a:r>
          </a:p>
          <a:p>
            <a:r>
              <a:rPr lang="en-GB" sz="1800" dirty="0"/>
              <a:t>Potential Continued Issues:</a:t>
            </a:r>
          </a:p>
          <a:p>
            <a:pPr lvl="1"/>
            <a:r>
              <a:rPr lang="en-GB" sz="1350" dirty="0"/>
              <a:t>It was observed in Worcester Business School that when the module selection process opened, only language modules were available to students.</a:t>
            </a:r>
          </a:p>
          <a:p>
            <a:pPr lvl="1"/>
            <a:r>
              <a:rPr lang="en-GB" sz="1350" dirty="0"/>
              <a:t>Starting date for module selection was during a holiday period, results in less staff availability and students ‘stewing’ on issues until they return after the holiday period</a:t>
            </a:r>
          </a:p>
          <a:p>
            <a:pPr lvl="1"/>
            <a:r>
              <a:rPr lang="en-GB" sz="1350" dirty="0"/>
              <a:t>Still a very mixed experience for students in terms of being given clear advise on module choice</a:t>
            </a:r>
          </a:p>
          <a:p>
            <a:pPr lvl="2"/>
            <a:r>
              <a:rPr lang="en-GB" sz="1350" dirty="0"/>
              <a:t>Courses in Advertising, Animation, fine Art, Foundation Degree (Mental Health), Learning Support (Foundation), Mathematics, Media and Culture all with 100%</a:t>
            </a:r>
          </a:p>
          <a:p>
            <a:pPr lvl="2"/>
            <a:r>
              <a:rPr lang="en-GB" sz="1350" dirty="0"/>
              <a:t>A larger number of courses below 75%</a:t>
            </a:r>
          </a:p>
          <a:p>
            <a:pPr lvl="2"/>
            <a:r>
              <a:rPr lang="en-GB" sz="1350" dirty="0"/>
              <a:t>19 of those courses lower than 50% </a:t>
            </a:r>
          </a:p>
        </p:txBody>
      </p:sp>
    </p:spTree>
    <p:extLst>
      <p:ext uri="{BB962C8B-B14F-4D97-AF65-F5344CB8AC3E}">
        <p14:creationId xmlns:p14="http://schemas.microsoft.com/office/powerpoint/2010/main" val="20300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321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Improving guidance for students on module choice</vt:lpstr>
      <vt:lpstr>Recap</vt:lpstr>
      <vt:lpstr>Data Collected from student representatives</vt:lpstr>
      <vt:lpstr>Recommendations</vt:lpstr>
      <vt:lpstr>Result Comparison from last year</vt:lpstr>
      <vt:lpstr>Further Issues</vt:lpstr>
    </vt:vector>
  </TitlesOfParts>
  <Company>University of Worcester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Worcester</dc:title>
  <dc:creator>Maureen Beckwith</dc:creator>
  <cp:lastModifiedBy>Carolyn Nisbet</cp:lastModifiedBy>
  <cp:revision>23</cp:revision>
  <dcterms:created xsi:type="dcterms:W3CDTF">2018-07-09T08:42:17Z</dcterms:created>
  <dcterms:modified xsi:type="dcterms:W3CDTF">2018-07-24T15:00:36Z</dcterms:modified>
</cp:coreProperties>
</file>