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6" r:id="rId5"/>
    <p:sldId id="268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4" r:id="rId14"/>
    <p:sldId id="265" r:id="rId15"/>
    <p:sldId id="267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B81ED-33B8-43D0-A339-E2745C902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4C3BA1-8320-4EF8-9BF3-D447EE4AC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832CF-BBC1-4226-86C8-2DB3C5ADD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9B6A-F460-48DE-AE07-0FF2AB7BAF6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334DF-D1B7-4CEE-A194-5128523E5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43876-0F6C-4EBA-BB03-D69A23EA3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03ED-CE26-4612-BAA9-8F997B0E41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09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6B576-86BE-4AD1-ABAE-7A4887C91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4491F3-3A71-4D4F-BB13-3BDE9FFB4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7EF0F-9EA1-44E3-919B-257F565BC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9B6A-F460-48DE-AE07-0FF2AB7BAF6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52130-C094-41FD-B0A7-55A7EA7EC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59670-A685-496B-BEDF-F7B420CB5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03ED-CE26-4612-BAA9-8F997B0E41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92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7CF4E7-7DC8-4237-80B3-C1586D75B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5D8F1A-DB80-415B-B4D7-E32CECE67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54768-2D6C-4F82-874E-4C7BB1E7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9B6A-F460-48DE-AE07-0FF2AB7BAF6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C08758-48F2-428F-BAF3-0FB5F5FD6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6A739-834F-43A3-AA33-E30F6879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03ED-CE26-4612-BAA9-8F997B0E41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8712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26368-FA4E-47C6-96D0-8DD7C9F8A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9B033-B93A-4380-807F-D3A658582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57E57-7969-4722-B31D-E5198BC67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9B6A-F460-48DE-AE07-0FF2AB7BAF6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A92B3-557A-4021-ABB0-869D8CE96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63A22-5D6E-4BB0-9814-201E1B93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03ED-CE26-4612-BAA9-8F997B0E41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873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F05E3-846D-4A58-81D3-2AA57BAB6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320BD-FFE7-4D81-B6E8-D823DF06C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682C6-0E95-4F46-816C-92865A82D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9B6A-F460-48DE-AE07-0FF2AB7BAF6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C1A20-E52B-4B33-9C5B-FD41CDEC7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4083E-A2CC-41BB-987B-038C81263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03ED-CE26-4612-BAA9-8F997B0E41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656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923FB-28D8-4DA9-8DC9-CCEC9102B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8EA13-585D-47A8-A1DC-3695E26DAC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F9ECB-FE02-4310-9093-FBA42F971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5A2F58-C4DE-4685-8386-8CAF34E8B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9B6A-F460-48DE-AE07-0FF2AB7BAF6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46C0D-2167-4AD7-8717-1B7C43A9C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92FA2-67BF-4E2E-9165-B3A3CCBF9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03ED-CE26-4612-BAA9-8F997B0E41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11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1AC26-C057-45E8-9D95-80358D38E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4C208-84A7-4882-B4F5-7A2378939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0600A1-4C48-479C-9CEB-3E95DCEB3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9F94AF-9D25-400F-8AD0-AD6157E7FC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94EF7C-3C90-4311-A98C-F8FB06015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4C463B-18B7-4AFF-AC02-28CEACD0B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9B6A-F460-48DE-AE07-0FF2AB7BAF6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C4C93A-1C94-4DBD-9B21-28FC52037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5F348E-86F0-4A65-B7BC-A1E15880C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03ED-CE26-4612-BAA9-8F997B0E41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263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6C0A5-3119-4369-AEBD-F1EBF5A65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D96B6-5B43-44DA-9FC8-C37DF3CC6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9B6A-F460-48DE-AE07-0FF2AB7BAF6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C70CC2-9C23-4F2B-94F4-C47C2D5F3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DB066D-9120-4BC3-92AB-94CEEBBCF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03ED-CE26-4612-BAA9-8F997B0E41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99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879D48-4B04-4E43-90F8-E56E8A9AA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9B6A-F460-48DE-AE07-0FF2AB7BAF6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6E0BC0-777F-45E8-9E4F-DE08C8730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C52CB5-E89D-41A2-AF83-05C588BC5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03ED-CE26-4612-BAA9-8F997B0E41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18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59FF0-0257-4A42-98DF-3312CEC15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84BB4-DB3D-4198-A412-02938C6CF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9BBF3F-39A1-43C9-B233-0BFABB51D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49AC6-F1D8-4DAB-BF8A-DFD0BE254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9B6A-F460-48DE-AE07-0FF2AB7BAF6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50A5D-25C3-4B07-9F44-08752C7B7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60AE2-6E13-4981-A839-4C948E30E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03ED-CE26-4612-BAA9-8F997B0E41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03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7AB5C-835E-41C4-BA0A-C6F81992C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99EB9A-0A54-4157-A1FE-3F59F4FDD0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03BC76-825B-493B-8A94-2E60490FF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E4E94-962E-442C-A6D0-CA5A4CD4C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A9B6A-F460-48DE-AE07-0FF2AB7BAF6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EE4EA-759D-464F-AF5B-87113FCEC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CF980-238C-4C8A-BF73-6B06AC3DC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603ED-CE26-4612-BAA9-8F997B0E41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724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6AACFD-0992-41F3-93EF-D44691DAC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809A86-4AED-499B-8834-AA1D53A89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E5EAE-1EF4-4126-B5FE-9FEBE51C9F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A9B6A-F460-48DE-AE07-0FF2AB7BAF66}" type="datetimeFigureOut">
              <a:rPr lang="en-GB" smtClean="0"/>
              <a:t>08/09/2020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74024-5A4E-4715-B271-74662C502A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FEB67-3DF5-42CF-8467-8A423259DE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603ED-CE26-4612-BAA9-8F997B0E419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51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worc.ac.uk/inclusiontoolkit/documents/A1.6_-_Designing_inclusive_blended_and_online_learning_environments.pdf" TargetMode="External"/><Relationship Id="rId2" Type="http://schemas.openxmlformats.org/officeDocument/2006/relationships/hyperlink" Target="https://uwtel.co.uk/designing-accessible-courses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rteworcester.wp.worc.ac.uk/index.php/2020/08/18/moving-online-with-accessibility/" TargetMode="External"/><Relationship Id="rId4" Type="http://schemas.openxmlformats.org/officeDocument/2006/relationships/hyperlink" Target="https://www2.worc.ac.uk/inclusiontoolkit/documents/A1.6_Designing_inclusive_blended_and_online_learning_environments.doc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lttu.uk/support/Blackboard/Manual/retention.html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teworcester.wp.worc.ac.uk/index.php/category/digital-learning-and-teaching/" TargetMode="External"/><Relationship Id="rId2" Type="http://schemas.openxmlformats.org/officeDocument/2006/relationships/hyperlink" Target="https://www.kcl.ac.uk/teachlearntech/assets/dla-suggested-teaching-framework-for-module-leads.pdf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uwtel.co.uk/designing-accessible-courses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rteworcester.wp.worc.ac.uk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0E96DC-D63D-462D-B644-3F3C3E205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GB" sz="3200" dirty="0">
                <a:solidFill>
                  <a:srgbClr val="FFFFFF"/>
                </a:solidFill>
              </a:rPr>
              <a:t>A Framework for Organising and Managing a Module for Blended Delivery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66205-B33D-4B81-B9DC-3C75C2BFAA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7" y="1608667"/>
            <a:ext cx="7163955" cy="45011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000" dirty="0"/>
              <a:t>The following slides present suggested components for delivering modules where sessions are a mix of online and on campus, with the latter in physically distanced classrooms.  </a:t>
            </a:r>
          </a:p>
          <a:p>
            <a:pPr marL="0" indent="0">
              <a:buNone/>
            </a:pPr>
            <a:r>
              <a:rPr lang="en-GB" sz="2000" dirty="0"/>
              <a:t>The intention is not to provide a recipe for success or to cover every kind of session a course or module might plan, but to stimulate reflection on how student engagement and support can be effectively delivered in the new blended environment for learning.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/>
              <a:t>Dr Marie Stowell, Director of Quality and Educational Development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000" dirty="0"/>
              <a:t>University of Worcester</a:t>
            </a:r>
          </a:p>
          <a:p>
            <a:pPr marL="0" indent="0">
              <a:buNone/>
            </a:pPr>
            <a:r>
              <a:rPr lang="en-GB" sz="2000" dirty="0"/>
              <a:t>September 2020</a:t>
            </a:r>
          </a:p>
        </p:txBody>
      </p:sp>
    </p:spTree>
    <p:extLst>
      <p:ext uri="{BB962C8B-B14F-4D97-AF65-F5344CB8AC3E}">
        <p14:creationId xmlns:p14="http://schemas.microsoft.com/office/powerpoint/2010/main" val="40090260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EECF05-CF3E-4C6E-8F02-B49CEAD93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GB" sz="3200" dirty="0">
                <a:solidFill>
                  <a:srgbClr val="FFFFFF"/>
                </a:solidFill>
              </a:rPr>
              <a:t>What students appreciate in online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4ECB2-5AFC-4C98-8852-DA08B221F3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Autofit/>
          </a:bodyPr>
          <a:lstStyle/>
          <a:p>
            <a:r>
              <a:rPr lang="en-GB" sz="1800" dirty="0"/>
              <a:t>Clearly articulated purpose and learning outcomes </a:t>
            </a:r>
          </a:p>
          <a:p>
            <a:r>
              <a:rPr lang="en-GB" sz="1800" dirty="0"/>
              <a:t>Short inputs interspersed with activities</a:t>
            </a:r>
          </a:p>
          <a:p>
            <a:r>
              <a:rPr lang="en-GB" sz="1800" dirty="0"/>
              <a:t>Quizzes/Polls</a:t>
            </a:r>
          </a:p>
          <a:p>
            <a:r>
              <a:rPr lang="en-GB" sz="1800" dirty="0"/>
              <a:t>Opportunities for live Q and A with tutor via chatbox</a:t>
            </a:r>
          </a:p>
          <a:p>
            <a:r>
              <a:rPr lang="en-GB" sz="1800" dirty="0"/>
              <a:t>Breaks in live sessions </a:t>
            </a:r>
          </a:p>
          <a:p>
            <a:r>
              <a:rPr lang="en-GB" sz="1800" dirty="0"/>
              <a:t>Seeing faces if group is small enough</a:t>
            </a:r>
          </a:p>
          <a:p>
            <a:r>
              <a:rPr lang="en-GB" sz="1800" dirty="0"/>
              <a:t>Using break out to work in small groups</a:t>
            </a:r>
            <a:br>
              <a:rPr lang="en-GB" sz="1800" dirty="0"/>
            </a:br>
            <a:endParaRPr lang="en-GB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dirty="0"/>
              <a:t>From Worcester SU Digital Academic Experience Survey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dirty="0"/>
              <a:t>June 2020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415981-A6A2-46F6-BA17-591231C85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/>
              <a:t>Implications: </a:t>
            </a:r>
          </a:p>
          <a:p>
            <a:pPr marL="0" indent="0">
              <a:buNone/>
            </a:pPr>
            <a:r>
              <a:rPr lang="en-GB" sz="1800" dirty="0"/>
              <a:t>Plan session not just in terms of content and activities but also ground rules and ‘netiquette’</a:t>
            </a:r>
          </a:p>
          <a:p>
            <a:pPr marL="0" indent="0">
              <a:buNone/>
            </a:pPr>
            <a:r>
              <a:rPr lang="en-GB" sz="1800" dirty="0"/>
              <a:t>Will chatbox be on or off?</a:t>
            </a:r>
          </a:p>
          <a:p>
            <a:pPr marL="0" indent="0">
              <a:buNone/>
            </a:pPr>
            <a:r>
              <a:rPr lang="en-GB" sz="1800" dirty="0"/>
              <a:t>When will students ask questions and how - raising hand/via chatbox?</a:t>
            </a:r>
          </a:p>
          <a:p>
            <a:pPr marL="0" indent="0">
              <a:buNone/>
            </a:pPr>
            <a:r>
              <a:rPr lang="en-GB" sz="1800" dirty="0"/>
              <a:t>Do you need a chatbox moderator?</a:t>
            </a:r>
          </a:p>
          <a:p>
            <a:pPr marL="0" indent="0">
              <a:buNone/>
            </a:pPr>
            <a:r>
              <a:rPr lang="en-GB" sz="1800" dirty="0"/>
              <a:t>Cameras on or off in which parts of the session?</a:t>
            </a:r>
          </a:p>
        </p:txBody>
      </p:sp>
    </p:spTree>
    <p:extLst>
      <p:ext uri="{BB962C8B-B14F-4D97-AF65-F5344CB8AC3E}">
        <p14:creationId xmlns:p14="http://schemas.microsoft.com/office/powerpoint/2010/main" val="338683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475F44-3B91-4A87-AA95-4173B89F3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GB" sz="3200" dirty="0">
                <a:solidFill>
                  <a:srgbClr val="FFFFFF"/>
                </a:solidFill>
              </a:rPr>
              <a:t>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7D689-B291-4DEB-B808-BC0C4FA593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1.Include alternative text (alt text) for images</a:t>
            </a:r>
          </a:p>
          <a:p>
            <a:pPr marL="0" indent="0">
              <a:buNone/>
            </a:pPr>
            <a:r>
              <a:rPr lang="en-GB" sz="2000" dirty="0"/>
              <a:t>2. Use accessible colours for increasing readability</a:t>
            </a:r>
          </a:p>
          <a:p>
            <a:pPr marL="0" indent="0">
              <a:buNone/>
            </a:pPr>
            <a:r>
              <a:rPr lang="en-GB" sz="2000" dirty="0"/>
              <a:t>3.Structure BB site logically for screen readers and keyboard navigation</a:t>
            </a:r>
          </a:p>
          <a:p>
            <a:pPr marL="0" indent="0">
              <a:buNone/>
            </a:pPr>
            <a:r>
              <a:rPr lang="en-GB" sz="2000" dirty="0"/>
              <a:t>4.Use compatibility checker to ensure documents are accessible </a:t>
            </a:r>
          </a:p>
          <a:p>
            <a:pPr marL="0" indent="0">
              <a:buNone/>
            </a:pPr>
            <a:r>
              <a:rPr lang="en-GB" sz="2000" dirty="0"/>
              <a:t>5.Add captions to video</a:t>
            </a:r>
          </a:p>
          <a:p>
            <a:pPr marL="0" indent="0">
              <a:buNone/>
            </a:pPr>
            <a:r>
              <a:rPr lang="en-GB" sz="2000" dirty="0"/>
              <a:t>6.Promote use of BB Ally 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82A1D8-2B3C-49E1-95EB-588D9500B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/>
              <a:t>See </a:t>
            </a:r>
            <a:r>
              <a:rPr lang="en-GB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https://uwtel.co.uk/designing-accessible-courses/</a:t>
            </a:r>
            <a:r>
              <a:rPr lang="en-GB" sz="2000" dirty="0"/>
              <a:t>  for how to advice </a:t>
            </a:r>
          </a:p>
          <a:p>
            <a:r>
              <a:rPr lang="en-GB" sz="2000" dirty="0"/>
              <a:t>A1.6 Design Inclusively - Designing inclusive blended and online learning environments (</a:t>
            </a:r>
            <a:r>
              <a:rPr lang="en-GB" sz="2000" dirty="0">
                <a:hlinkClick r:id="rId3" tooltip="A1.6 Designing inclusive blended and online learning environments PDF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PDF</a:t>
            </a:r>
            <a:r>
              <a:rPr lang="en-GB" sz="2000" dirty="0"/>
              <a:t>) (</a:t>
            </a:r>
            <a:r>
              <a:rPr lang="en-GB" sz="2000" u="sng" dirty="0">
                <a:hlinkClick r:id="rId4" tooltip="A1.6 Designing inclusive blended and online learning environments text only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text only version</a:t>
            </a:r>
            <a:r>
              <a:rPr lang="en-GB" sz="2000" dirty="0"/>
              <a:t>)</a:t>
            </a:r>
          </a:p>
          <a:p>
            <a:r>
              <a:rPr lang="en-GB" sz="20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https://rteworcester.wp.worc.ac.uk/index.php/2020/08/18/moving-online-with-accessibility/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53273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E50156-BBE8-47A6-BCEB-0D63AD061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GB" sz="3200" dirty="0">
                <a:solidFill>
                  <a:srgbClr val="FFFFFF"/>
                </a:solidFill>
              </a:rPr>
              <a:t>Monitoring student engagement and progress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18896-8F00-4329-B6C5-2C8D5B3AF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Get to know your students and support them to get to know one another – being part of a learning community has a positive impact on student retention</a:t>
            </a:r>
          </a:p>
          <a:p>
            <a:pPr marL="0" indent="0">
              <a:buNone/>
            </a:pPr>
            <a:r>
              <a:rPr lang="en-GB" sz="2000" dirty="0"/>
              <a:t>Set an early formative assessment and follow up any students who do not engage </a:t>
            </a:r>
          </a:p>
          <a:p>
            <a:pPr marL="0" indent="0">
              <a:buNone/>
            </a:pPr>
            <a:r>
              <a:rPr lang="en-GB" sz="2000" dirty="0"/>
              <a:t>Make yourself familiar with how to monitor student engagement with BB [</a:t>
            </a:r>
            <a:r>
              <a:rPr lang="en-GB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https://lttu.uk/support/Blackboard/Manual/retention.html</a:t>
            </a:r>
            <a:r>
              <a:rPr lang="en-GB" sz="2000" dirty="0"/>
              <a:t>]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298469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6CC039-BBF7-49C1-8FBB-C6AF40B18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385" y="1608667"/>
            <a:ext cx="3218913" cy="4501127"/>
          </a:xfrm>
        </p:spPr>
        <p:txBody>
          <a:bodyPr anchor="t">
            <a:normAutofit/>
          </a:bodyPr>
          <a:lstStyle/>
          <a:p>
            <a:pPr algn="r"/>
            <a:r>
              <a:rPr lang="en-GB" sz="3000" dirty="0">
                <a:solidFill>
                  <a:srgbClr val="FFFFFF"/>
                </a:solidFill>
              </a:rPr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5EDE0-9055-4637-9C71-46B5F05710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r>
              <a:rPr lang="en-GB" sz="20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https://www.kcl.ac.uk/teachlearntech/assets/dla-suggested-teaching-framework-for-module-leads.pdf</a:t>
            </a:r>
            <a:endParaRPr lang="en-GB" sz="2000" u="sng" dirty="0"/>
          </a:p>
          <a:p>
            <a:r>
              <a:rPr lang="en-GB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https://rteworcester.wp.worc.ac.uk/index.php/category/digital-learning-and-teaching/</a:t>
            </a:r>
            <a:endParaRPr lang="en-GB" sz="2000" dirty="0"/>
          </a:p>
          <a:p>
            <a:r>
              <a:rPr lang="en-GB" sz="2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https://uwtel.co.uk/designing-accessible-courses/</a:t>
            </a:r>
            <a:endParaRPr lang="en-GB" sz="2000" dirty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984434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6C66EE-1C3A-4AB8-A7B1-F25EA43E8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GB" sz="3200" dirty="0">
                <a:solidFill>
                  <a:srgbClr val="FFFFFF"/>
                </a:solidFill>
              </a:rPr>
              <a:t>Further Reading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E3153-BC48-4C0A-B6B7-AD3070A72E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7" y="1608667"/>
            <a:ext cx="4193631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We are regularly posting items on the Realising Teaching Excellence Blog at </a:t>
            </a:r>
            <a:r>
              <a:rPr lang="en-GB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https://rteworcester.wp.worc.ac.uk/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863095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D53D3A-541B-45AE-B813-30728BD5B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GB" sz="3200" dirty="0">
                <a:solidFill>
                  <a:srgbClr val="FFFFFF"/>
                </a:solidFill>
              </a:rPr>
              <a:t>Some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CD4CD-1875-4A0F-A3AC-DC60EFAE02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r>
              <a:rPr lang="en-GB" sz="2000" dirty="0"/>
              <a:t>Visit the rooms you have been allocated for teaching</a:t>
            </a:r>
          </a:p>
          <a:p>
            <a:r>
              <a:rPr lang="en-GB" sz="2000" dirty="0"/>
              <a:t>Take time to build a sense of community and connection among the students </a:t>
            </a:r>
          </a:p>
          <a:p>
            <a:r>
              <a:rPr lang="en-GB" sz="2000" dirty="0"/>
              <a:t>Induct students into blended learning – make expectations clear and set ground rules</a:t>
            </a:r>
          </a:p>
          <a:p>
            <a:r>
              <a:rPr lang="en-GB" sz="2000" dirty="0"/>
              <a:t>Give some attention to student well-being issues – ask if they are ok; signpost sources of support </a:t>
            </a:r>
          </a:p>
          <a:p>
            <a:endParaRPr lang="en-GB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77D4AB-EFD3-4850-910F-5717EC1DCA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>
            <a:normAutofit/>
          </a:bodyPr>
          <a:lstStyle/>
          <a:p>
            <a:r>
              <a:rPr lang="en-GB" sz="2000" dirty="0"/>
              <a:t>Plan activities for student engagement + active learning</a:t>
            </a:r>
          </a:p>
          <a:p>
            <a:r>
              <a:rPr lang="en-GB" sz="2000" dirty="0"/>
              <a:t>Get feedback from students on how its going and ask for their suggestions</a:t>
            </a:r>
          </a:p>
          <a:p>
            <a:r>
              <a:rPr lang="en-GB" sz="2000" dirty="0"/>
              <a:t>Share what works with colleagues </a:t>
            </a:r>
          </a:p>
          <a:p>
            <a:r>
              <a:rPr lang="en-GB" sz="2000" dirty="0"/>
              <a:t>Keep it simple at first; innovate and experiment as you and your students’ confidence grows</a:t>
            </a:r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31196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3569607-10BC-40F5-B126-C5A18F5E5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GB" sz="3200" dirty="0">
                <a:solidFill>
                  <a:srgbClr val="FFFFFF"/>
                </a:solidFill>
              </a:rPr>
              <a:t>Weekly Intro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A322E3D-3CAF-410C-9C99-A08451D20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Start each week of the module with a short introduction and overview to the week’s learning via email, video or audio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85BEF81-7CFD-4ACF-91D2-4B9FFF4E6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Include:</a:t>
            </a:r>
          </a:p>
          <a:p>
            <a:r>
              <a:rPr lang="en-GB" sz="2000" dirty="0"/>
              <a:t>Topics, key learning outcomes, activities, assessments,</a:t>
            </a:r>
          </a:p>
          <a:p>
            <a:r>
              <a:rPr lang="en-GB" sz="2000" dirty="0"/>
              <a:t>Reading and resources (hyperlink to resources list), directed and independent learning expectations</a:t>
            </a:r>
          </a:p>
          <a:p>
            <a:r>
              <a:rPr lang="en-GB" sz="2000" dirty="0"/>
              <a:t>Relationship to previous and future learning and assessments</a:t>
            </a:r>
          </a:p>
        </p:txBody>
      </p:sp>
    </p:spTree>
    <p:extLst>
      <p:ext uri="{BB962C8B-B14F-4D97-AF65-F5344CB8AC3E}">
        <p14:creationId xmlns:p14="http://schemas.microsoft.com/office/powerpoint/2010/main" val="35401769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1E14CC-5643-49A2-8D56-0DEFACDA5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GB" sz="3200" dirty="0">
                <a:solidFill>
                  <a:srgbClr val="FFFFFF"/>
                </a:solidFill>
              </a:rPr>
              <a:t>Core module content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45082-18CE-4B5B-A404-E9DB1D8CA8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000" dirty="0"/>
              <a:t>Choose appropriate format for delivery :</a:t>
            </a:r>
          </a:p>
          <a:p>
            <a:pPr marL="457200" indent="-457200">
              <a:buAutoNum type="arabicPeriod"/>
            </a:pPr>
            <a:r>
              <a:rPr lang="en-GB" sz="2000" dirty="0"/>
              <a:t>Narrated slideshow: PowerPoint with captions (or other formats)</a:t>
            </a:r>
          </a:p>
          <a:p>
            <a:pPr marL="457200" indent="-457200">
              <a:buAutoNum type="arabicPeriod"/>
            </a:pPr>
            <a:r>
              <a:rPr lang="en-GB" sz="2000" dirty="0"/>
              <a:t>Video recording: Teacher presents to camera with or without accompanying slides/images (ensure transcript/captions available)</a:t>
            </a:r>
            <a:endParaRPr lang="en-GB" sz="2000" dirty="0">
              <a:cs typeface="Calibri"/>
            </a:endParaRPr>
          </a:p>
          <a:p>
            <a:pPr marL="457200" indent="-457200">
              <a:buAutoNum type="arabicPeriod"/>
            </a:pPr>
            <a:r>
              <a:rPr lang="en-GB" sz="2000" dirty="0"/>
              <a:t>Recorded using Panopto or Teams or Collaborate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48D3B3-98F2-40C0-B7D2-DE16A10D1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Whether live or pre-recorded, break the lecture into a set of short sections of no more than 15/20 mins max</a:t>
            </a:r>
          </a:p>
        </p:txBody>
      </p:sp>
    </p:spTree>
    <p:extLst>
      <p:ext uri="{BB962C8B-B14F-4D97-AF65-F5344CB8AC3E}">
        <p14:creationId xmlns:p14="http://schemas.microsoft.com/office/powerpoint/2010/main" val="2909621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58DB5F-9163-4AB3-8884-13CC71A5F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GB" sz="3200" dirty="0">
                <a:solidFill>
                  <a:srgbClr val="FFFFFF"/>
                </a:solidFill>
              </a:rPr>
              <a:t>Interactivity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52236-B90D-474E-893E-0AA4429D93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For each lecture section, follow it with a short activity to  encourage self assessment and active learning (this can be within the live session, or as part of directed/independent learning)</a:t>
            </a:r>
          </a:p>
          <a:p>
            <a:pPr marL="0" indent="0">
              <a:buNone/>
            </a:pPr>
            <a:r>
              <a:rPr lang="en-GB" sz="2000" dirty="0"/>
              <a:t>In early days keep it simple and progressively introduce innovation – tell students you are experimenting and ask for feedback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A4E459-C8CF-41F1-9268-2799B621B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Examples for live sessions include the following (or create your own): </a:t>
            </a:r>
          </a:p>
          <a:p>
            <a:r>
              <a:rPr lang="en-GB" sz="2000" dirty="0"/>
              <a:t>Quiz  or poll </a:t>
            </a:r>
          </a:p>
          <a:p>
            <a:r>
              <a:rPr lang="en-GB" sz="2000" dirty="0"/>
              <a:t>Problem to solve </a:t>
            </a:r>
          </a:p>
          <a:p>
            <a:r>
              <a:rPr lang="en-GB" sz="2000" dirty="0"/>
              <a:t>Case study and questions </a:t>
            </a:r>
          </a:p>
          <a:p>
            <a:r>
              <a:rPr lang="en-GB" sz="2000" dirty="0"/>
              <a:t>Creation of shared document of reflections/comments</a:t>
            </a:r>
          </a:p>
          <a:p>
            <a:r>
              <a:rPr lang="en-GB" sz="2000" dirty="0"/>
              <a:t>Paired discussion (if distancing measures in place)</a:t>
            </a:r>
          </a:p>
        </p:txBody>
      </p:sp>
    </p:spTree>
    <p:extLst>
      <p:ext uri="{BB962C8B-B14F-4D97-AF65-F5344CB8AC3E}">
        <p14:creationId xmlns:p14="http://schemas.microsoft.com/office/powerpoint/2010/main" val="3324548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EBC923-B685-42C5-936F-CADEE919F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GB" sz="3200" dirty="0">
                <a:solidFill>
                  <a:srgbClr val="FFFFFF"/>
                </a:solidFill>
              </a:rPr>
              <a:t>Directed learning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F82A-12A7-4A5D-ADFD-91CC2773BF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Remember the total learning time for a module per week is circa 9 hours including contact time</a:t>
            </a:r>
          </a:p>
          <a:p>
            <a:pPr marL="0" indent="0">
              <a:buNone/>
            </a:pPr>
            <a:r>
              <a:rPr lang="en-GB" sz="2000" dirty="0"/>
              <a:t>Provide students with additional digital learning activities (to complete individually or collaboratively) and resources via BB to support consolidation and reflection on learning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76C34-FBD6-41C0-B910-70435B5B5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Can include </a:t>
            </a:r>
          </a:p>
          <a:p>
            <a:r>
              <a:rPr lang="en-GB" sz="2000" dirty="0"/>
              <a:t>reading and review of resources, but give it purpose</a:t>
            </a:r>
          </a:p>
          <a:p>
            <a:r>
              <a:rPr lang="en-GB" sz="2000" dirty="0"/>
              <a:t>work related to assessment (formative or summative)</a:t>
            </a:r>
          </a:p>
          <a:p>
            <a:r>
              <a:rPr lang="en-GB" sz="2000" dirty="0"/>
              <a:t>quizzes, contributions to blogs or wikis, participation in discussion forums etc. </a:t>
            </a:r>
          </a:p>
          <a:p>
            <a:r>
              <a:rPr lang="en-GB" sz="2000" dirty="0"/>
              <a:t>consider signposting links to resources on mental well-being and University sources of study support too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3532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26801B-FE03-4800-8E8C-A6D6CF3E1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GB" sz="3200" dirty="0">
                <a:solidFill>
                  <a:srgbClr val="FFFFFF"/>
                </a:solidFill>
              </a:rPr>
              <a:t>Seminars and workshops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793C5-3F28-45D4-A9DD-6CFC2F86C4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In person sessions, whether delivered online (synchronously) or on campus need to be structured and interactive.  Students can be asked  to prepare/read in advance to maximise the interaction in the session. </a:t>
            </a:r>
          </a:p>
          <a:p>
            <a:pPr marL="0" indent="0">
              <a:buNone/>
            </a:pPr>
            <a:r>
              <a:rPr lang="en-GB" sz="2000" dirty="0"/>
              <a:t>Make sure you know the teaching room layout before you plan the session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C40F6E-5BF4-4C02-9DE2-E579ECF0F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sz="2000" dirty="0"/>
              <a:t>Structure the session into learning activities (see resources for teaching in physically distanced classrooms) which can include</a:t>
            </a:r>
          </a:p>
          <a:p>
            <a:r>
              <a:rPr lang="en-GB" sz="2000" dirty="0"/>
              <a:t>Collaborative documents (Office 365)</a:t>
            </a:r>
            <a:endParaRPr lang="en-GB" sz="2000" dirty="0">
              <a:cs typeface="Calibri"/>
            </a:endParaRPr>
          </a:p>
          <a:p>
            <a:r>
              <a:rPr lang="en-GB" sz="2000" dirty="0"/>
              <a:t>Screensharing </a:t>
            </a:r>
          </a:p>
          <a:p>
            <a:r>
              <a:rPr lang="en-GB" sz="2000" dirty="0"/>
              <a:t>Collaborative poster production</a:t>
            </a:r>
          </a:p>
          <a:p>
            <a:r>
              <a:rPr lang="en-GB" sz="2000" dirty="0"/>
              <a:t>Minute paper or muddiest point exercises</a:t>
            </a:r>
          </a:p>
          <a:p>
            <a:r>
              <a:rPr lang="en-GB" sz="2000" dirty="0"/>
              <a:t>Discussion forum</a:t>
            </a:r>
          </a:p>
        </p:txBody>
      </p:sp>
    </p:spTree>
    <p:extLst>
      <p:ext uri="{BB962C8B-B14F-4D97-AF65-F5344CB8AC3E}">
        <p14:creationId xmlns:p14="http://schemas.microsoft.com/office/powerpoint/2010/main" val="40788282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B78D36-1AD8-4FD5-BAD6-9E5D775CF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GB" sz="3200" dirty="0">
                <a:solidFill>
                  <a:srgbClr val="FFFFFF"/>
                </a:solidFill>
              </a:rPr>
              <a:t>Discussion Forums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20596-DAC6-4080-9726-196CF6D6E1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Inducting students into use of discussion forums can be hard work, but can add much to the learning experience; it is also a good way of encouraging peer support </a:t>
            </a:r>
          </a:p>
          <a:p>
            <a:pPr marL="0" indent="0">
              <a:buNone/>
            </a:pPr>
            <a:r>
              <a:rPr lang="en-GB" sz="2000" dirty="0"/>
              <a:t>Essential for module leader to engage regularly to be effective (google tips for effective discussion forums for advice)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EBE78C-A001-4BC1-9DD4-7E5FAB414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Ideas for discussion forums: </a:t>
            </a:r>
          </a:p>
          <a:p>
            <a:pPr marL="182563" indent="-182563">
              <a:buNone/>
            </a:pPr>
            <a:r>
              <a:rPr lang="en-GB" sz="2000" dirty="0"/>
              <a:t>• One discussion forum can be used for the module, or a specific topic, and teaching staff can dip in and pose questions or answer queries. </a:t>
            </a:r>
          </a:p>
          <a:p>
            <a:pPr marL="182563" indent="-182563">
              <a:buNone/>
            </a:pPr>
            <a:r>
              <a:rPr lang="en-GB" sz="2000" dirty="0"/>
              <a:t>• ‘Study groups’ can be set up so that students can engage in group discussions, perhaps tied in with their group assignments. </a:t>
            </a:r>
          </a:p>
          <a:p>
            <a:pPr marL="182563" indent="-182563">
              <a:buNone/>
            </a:pPr>
            <a:r>
              <a:rPr lang="en-GB" sz="2000" dirty="0"/>
              <a:t>• Assessments can build in the use of discussion forums to encourage interaction.</a:t>
            </a:r>
          </a:p>
        </p:txBody>
      </p:sp>
    </p:spTree>
    <p:extLst>
      <p:ext uri="{BB962C8B-B14F-4D97-AF65-F5344CB8AC3E}">
        <p14:creationId xmlns:p14="http://schemas.microsoft.com/office/powerpoint/2010/main" val="16779957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A6B319F-86FE-4754-878E-06F0804D8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32385" cy="6858000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F7D1B5-3477-499F-ACC5-2C8B07F4E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385" y="0"/>
            <a:ext cx="3218914" cy="6858000"/>
          </a:xfrm>
          <a:prstGeom prst="rect">
            <a:avLst/>
          </a:prstGeom>
          <a:solidFill>
            <a:schemeClr val="accent5">
              <a:lumMod val="7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F608B1-9ABE-4AD6-ABF4-EA66F6709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206" y="1608667"/>
            <a:ext cx="2823275" cy="4501127"/>
          </a:xfrm>
        </p:spPr>
        <p:txBody>
          <a:bodyPr anchor="t">
            <a:normAutofit/>
          </a:bodyPr>
          <a:lstStyle/>
          <a:p>
            <a:pPr algn="r"/>
            <a:r>
              <a:rPr lang="en-GB" sz="3200" dirty="0">
                <a:solidFill>
                  <a:srgbClr val="FFFFFF"/>
                </a:solidFill>
              </a:rPr>
              <a:t>Online Office Hour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6535D-E4A0-4B66-9030-D2F69F2947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7698" y="1608667"/>
            <a:ext cx="3421958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Module Leaders should run a MS Teams ‘open office hour’ session for one hour per week. This may be at different times each week to allow students with different commitments to attend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ACCEE3-694C-40CD-B986-5EDA7E8A9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89696" y="1608667"/>
            <a:ext cx="3421957" cy="450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i="1" dirty="0"/>
              <a:t>IT Services are currently working on a electronic appointments system </a:t>
            </a:r>
          </a:p>
        </p:txBody>
      </p:sp>
    </p:spTree>
    <p:extLst>
      <p:ext uri="{BB962C8B-B14F-4D97-AF65-F5344CB8AC3E}">
        <p14:creationId xmlns:p14="http://schemas.microsoft.com/office/powerpoint/2010/main" val="3782427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CB9A8307B78043AD413147CBA79EEE" ma:contentTypeVersion="14" ma:contentTypeDescription="Create a new document." ma:contentTypeScope="" ma:versionID="219f7666ca2c5993b9fac2d59609d476">
  <xsd:schema xmlns:xsd="http://www.w3.org/2001/XMLSchema" xmlns:xs="http://www.w3.org/2001/XMLSchema" xmlns:p="http://schemas.microsoft.com/office/2006/metadata/properties" xmlns:ns1="http://schemas.microsoft.com/sharepoint/v3" xmlns:ns3="55a82d09-cf1d-452a-96d8-56f9a88d4d47" xmlns:ns4="1fdc4896-d213-41ae-b2b8-2a7ee76dd895" targetNamespace="http://schemas.microsoft.com/office/2006/metadata/properties" ma:root="true" ma:fieldsID="8a82459c70c7fa48d6ce79dd279c952e" ns1:_="" ns3:_="" ns4:_="">
    <xsd:import namespace="http://schemas.microsoft.com/sharepoint/v3"/>
    <xsd:import namespace="55a82d09-cf1d-452a-96d8-56f9a88d4d47"/>
    <xsd:import namespace="1fdc4896-d213-41ae-b2b8-2a7ee76dd8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a82d09-cf1d-452a-96d8-56f9a88d4d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c4896-d213-41ae-b2b8-2a7ee76dd89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1CDA77-ABDD-4EBF-A684-1976CC6F7A15}">
  <ds:schemaRefs>
    <ds:schemaRef ds:uri="1fdc4896-d213-41ae-b2b8-2a7ee76dd895"/>
    <ds:schemaRef ds:uri="55a82d09-cf1d-452a-96d8-56f9a88d4d47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DFCA0E6-4046-4CDA-85DB-EE4C4C85F2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5a82d09-cf1d-452a-96d8-56f9a88d4d47"/>
    <ds:schemaRef ds:uri="1fdc4896-d213-41ae-b2b8-2a7ee76dd8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AE2B2E-A422-4EB4-8752-7C59F0E1AC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1158</Words>
  <Application>Microsoft Office PowerPoint</Application>
  <PresentationFormat>Widescreen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A Framework for Organising and Managing a Module for Blended Delivery </vt:lpstr>
      <vt:lpstr>Some principles</vt:lpstr>
      <vt:lpstr>Weekly Intro</vt:lpstr>
      <vt:lpstr>Core module content </vt:lpstr>
      <vt:lpstr>Interactivity </vt:lpstr>
      <vt:lpstr>Directed learning </vt:lpstr>
      <vt:lpstr>Seminars and workshops </vt:lpstr>
      <vt:lpstr>Discussion Forums </vt:lpstr>
      <vt:lpstr>Online Office Hour</vt:lpstr>
      <vt:lpstr>What students appreciate in online sessions</vt:lpstr>
      <vt:lpstr>Accessibility</vt:lpstr>
      <vt:lpstr>Monitoring student engagement and progress </vt:lpstr>
      <vt:lpstr>Acknowledgements</vt:lpstr>
      <vt:lpstr>Further Reading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Framework for Organising and Managing a Module for Blended Delivery</dc:title>
  <dc:creator>Marie Stowell</dc:creator>
  <cp:lastModifiedBy>Marie Stowell</cp:lastModifiedBy>
  <cp:revision>7</cp:revision>
  <dcterms:created xsi:type="dcterms:W3CDTF">2020-09-06T15:15:50Z</dcterms:created>
  <dcterms:modified xsi:type="dcterms:W3CDTF">2020-09-08T10:25:56Z</dcterms:modified>
</cp:coreProperties>
</file>